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68" r:id="rId3"/>
    <p:sldId id="274" r:id="rId4"/>
    <p:sldId id="324" r:id="rId5"/>
    <p:sldId id="333" r:id="rId6"/>
    <p:sldId id="334" r:id="rId7"/>
    <p:sldId id="397" r:id="rId8"/>
    <p:sldId id="335" r:id="rId9"/>
    <p:sldId id="336" r:id="rId10"/>
    <p:sldId id="337" r:id="rId11"/>
    <p:sldId id="338" r:id="rId12"/>
    <p:sldId id="421" r:id="rId13"/>
    <p:sldId id="331" r:id="rId14"/>
    <p:sldId id="341" r:id="rId15"/>
    <p:sldId id="345" r:id="rId16"/>
    <p:sldId id="347" r:id="rId17"/>
    <p:sldId id="349" r:id="rId18"/>
    <p:sldId id="351" r:id="rId19"/>
    <p:sldId id="352" r:id="rId20"/>
    <p:sldId id="393" r:id="rId21"/>
    <p:sldId id="420" r:id="rId22"/>
    <p:sldId id="355" r:id="rId23"/>
    <p:sldId id="389" r:id="rId24"/>
    <p:sldId id="390" r:id="rId25"/>
    <p:sldId id="391" r:id="rId26"/>
    <p:sldId id="402" r:id="rId27"/>
    <p:sldId id="378" r:id="rId28"/>
    <p:sldId id="422" r:id="rId29"/>
    <p:sldId id="340" r:id="rId30"/>
    <p:sldId id="380" r:id="rId31"/>
    <p:sldId id="357" r:id="rId32"/>
    <p:sldId id="415" r:id="rId33"/>
    <p:sldId id="339" r:id="rId34"/>
    <p:sldId id="382" r:id="rId35"/>
    <p:sldId id="383" r:id="rId36"/>
    <p:sldId id="386" r:id="rId37"/>
    <p:sldId id="384" r:id="rId38"/>
    <p:sldId id="385" r:id="rId39"/>
    <p:sldId id="418" r:id="rId40"/>
    <p:sldId id="417" r:id="rId41"/>
    <p:sldId id="358" r:id="rId42"/>
    <p:sldId id="416" r:id="rId43"/>
    <p:sldId id="361" r:id="rId44"/>
    <p:sldId id="387" r:id="rId45"/>
    <p:sldId id="363" r:id="rId46"/>
    <p:sldId id="367" r:id="rId47"/>
    <p:sldId id="364" r:id="rId48"/>
    <p:sldId id="366" r:id="rId49"/>
    <p:sldId id="371" r:id="rId50"/>
    <p:sldId id="404" r:id="rId51"/>
    <p:sldId id="373" r:id="rId52"/>
    <p:sldId id="413" r:id="rId53"/>
    <p:sldId id="403" r:id="rId54"/>
    <p:sldId id="407" r:id="rId55"/>
    <p:sldId id="405" r:id="rId56"/>
    <p:sldId id="419" r:id="rId57"/>
    <p:sldId id="406" r:id="rId58"/>
    <p:sldId id="408" r:id="rId59"/>
    <p:sldId id="369" r:id="rId60"/>
    <p:sldId id="411" r:id="rId61"/>
    <p:sldId id="372" r:id="rId62"/>
    <p:sldId id="412" r:id="rId63"/>
    <p:sldId id="414" r:id="rId64"/>
    <p:sldId id="409" r:id="rId65"/>
    <p:sldId id="410" r:id="rId66"/>
    <p:sldId id="398" r:id="rId67"/>
    <p:sldId id="399" r:id="rId68"/>
    <p:sldId id="400" r:id="rId69"/>
    <p:sldId id="401" r:id="rId70"/>
    <p:sldId id="332" r:id="rId71"/>
    <p:sldId id="375" r:id="rId72"/>
    <p:sldId id="376" r:id="rId73"/>
    <p:sldId id="388" r:id="rId74"/>
    <p:sldId id="394" r:id="rId75"/>
    <p:sldId id="377" r:id="rId76"/>
    <p:sldId id="265" r:id="rId77"/>
    <p:sldId id="396" r:id="rId78"/>
    <p:sldId id="395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FF5"/>
    <a:srgbClr val="FFFFFF"/>
    <a:srgbClr val="A6A6A6"/>
    <a:srgbClr val="3F5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9" autoAdjust="0"/>
    <p:restoredTop sz="88130" autoAdjust="0"/>
  </p:normalViewPr>
  <p:slideViewPr>
    <p:cSldViewPr snapToGrid="0">
      <p:cViewPr varScale="1">
        <p:scale>
          <a:sx n="101" d="100"/>
          <a:sy n="101" d="100"/>
        </p:scale>
        <p:origin x="8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EB73F-B889-46DF-BDC0-B9D6D79F0205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CD1D7-4C2C-4F51-963F-489AD3781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67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schéma est</a:t>
            </a:r>
            <a:r>
              <a:rPr lang="fr-FR" baseline="0" dirty="0"/>
              <a:t> dégelasse il faut le refaire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30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Les </a:t>
            </a:r>
            <a:r>
              <a:rPr lang="en-GB" dirty="0" err="1"/>
              <a:t>autres</a:t>
            </a:r>
            <a:r>
              <a:rPr lang="en-GB" dirty="0"/>
              <a:t> features</a:t>
            </a:r>
            <a:r>
              <a:rPr lang="en-GB" baseline="0" dirty="0"/>
              <a:t> </a:t>
            </a:r>
            <a:r>
              <a:rPr lang="en-GB" baseline="0" dirty="0" err="1"/>
              <a:t>sont</a:t>
            </a:r>
            <a:r>
              <a:rPr lang="en-GB" baseline="0" dirty="0"/>
              <a:t> trop simple pour </a:t>
            </a:r>
            <a:r>
              <a:rPr lang="en-GB" baseline="0" dirty="0" err="1"/>
              <a:t>etre</a:t>
            </a:r>
            <a:r>
              <a:rPr lang="en-GB" baseline="0" dirty="0"/>
              <a:t> </a:t>
            </a:r>
            <a:r>
              <a:rPr lang="en-GB" baseline="0" dirty="0" err="1"/>
              <a:t>presenté</a:t>
            </a:r>
            <a:r>
              <a:rPr lang="en-GB" baseline="0" dirty="0"/>
              <a:t> et </a:t>
            </a:r>
            <a:r>
              <a:rPr lang="en-GB" baseline="0" dirty="0" err="1"/>
              <a:t>redondante</a:t>
            </a:r>
            <a:endParaRPr lang="en-GB" baseline="0" dirty="0"/>
          </a:p>
          <a:p>
            <a:r>
              <a:rPr lang="en-GB" baseline="0" dirty="0"/>
              <a:t>Je ne </a:t>
            </a:r>
            <a:r>
              <a:rPr lang="en-GB" baseline="0" dirty="0" err="1"/>
              <a:t>peux</a:t>
            </a:r>
            <a:r>
              <a:rPr lang="en-GB" baseline="0" dirty="0"/>
              <a:t> pas </a:t>
            </a:r>
            <a:r>
              <a:rPr lang="en-GB" baseline="0" dirty="0" err="1"/>
              <a:t>detruire</a:t>
            </a:r>
            <a:r>
              <a:rPr lang="en-GB" baseline="0" dirty="0"/>
              <a:t> le </a:t>
            </a:r>
            <a:r>
              <a:rPr lang="en-GB" baseline="0" dirty="0" err="1"/>
              <a:t>compte</a:t>
            </a:r>
            <a:r>
              <a:rPr lang="en-GB" baseline="0" dirty="0"/>
              <a:t> /*a coder now*/</a:t>
            </a:r>
          </a:p>
          <a:p>
            <a:r>
              <a:rPr lang="en-GB" baseline="0" dirty="0"/>
              <a:t>Il </a:t>
            </a:r>
            <a:r>
              <a:rPr lang="en-GB" baseline="0" dirty="0" err="1"/>
              <a:t>fautm</a:t>
            </a:r>
            <a:r>
              <a:rPr lang="en-GB" baseline="0" dirty="0"/>
              <a:t> </a:t>
            </a:r>
            <a:r>
              <a:rPr lang="en-GB" baseline="0" dirty="0" err="1"/>
              <a:t>ontrer</a:t>
            </a:r>
            <a:r>
              <a:rPr lang="en-GB" baseline="0" dirty="0"/>
              <a:t> le </a:t>
            </a:r>
            <a:r>
              <a:rPr lang="en-GB" baseline="0" dirty="0" err="1"/>
              <a:t>vrai</a:t>
            </a:r>
            <a:r>
              <a:rPr lang="en-GB" baseline="0" dirty="0"/>
              <a:t> code du </a:t>
            </a:r>
            <a:r>
              <a:rPr lang="en-GB" baseline="0" dirty="0" err="1"/>
              <a:t>changmeent</a:t>
            </a:r>
            <a:r>
              <a:rPr lang="en-GB" baseline="0" dirty="0"/>
              <a:t> de mot de </a:t>
            </a:r>
            <a:r>
              <a:rPr lang="en-GB" baseline="0" dirty="0" err="1"/>
              <a:t>passe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06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recherche</a:t>
            </a:r>
            <a:r>
              <a:rPr lang="en-GB" dirty="0"/>
              <a:t> de </a:t>
            </a:r>
            <a:r>
              <a:rPr lang="en-GB" dirty="0" err="1"/>
              <a:t>partitoin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la meme,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j’ai</a:t>
            </a:r>
            <a:r>
              <a:rPr lang="en-GB" baseline="0" dirty="0"/>
              <a:t> copier </a:t>
            </a:r>
            <a:r>
              <a:rPr lang="en-GB" baseline="0" dirty="0" err="1"/>
              <a:t>coller</a:t>
            </a:r>
            <a:r>
              <a:rPr lang="en-GB" baseline="0" dirty="0"/>
              <a:t> le code et non pas fait un </a:t>
            </a:r>
            <a:r>
              <a:rPr lang="en-GB" baseline="0" dirty="0" err="1"/>
              <a:t>suel</a:t>
            </a:r>
            <a:r>
              <a:rPr lang="en-GB" baseline="0" dirty="0"/>
              <a:t> </a:t>
            </a:r>
            <a:r>
              <a:rPr lang="en-GB" baseline="0" dirty="0" err="1"/>
              <a:t>fichier</a:t>
            </a:r>
            <a:r>
              <a:rPr lang="en-GB" baseline="0" dirty="0"/>
              <a:t> pour la </a:t>
            </a:r>
            <a:r>
              <a:rPr lang="en-GB" baseline="0" dirty="0" err="1"/>
              <a:t>gestions</a:t>
            </a:r>
            <a:r>
              <a:rPr lang="en-GB" baseline="0" dirty="0"/>
              <a:t> des </a:t>
            </a:r>
            <a:r>
              <a:rPr lang="en-GB" baseline="0" dirty="0" err="1"/>
              <a:t>deux</a:t>
            </a:r>
            <a:r>
              <a:rPr lang="en-GB" baseline="0" dirty="0"/>
              <a:t> </a:t>
            </a:r>
            <a:r>
              <a:rPr lang="en-GB" baseline="0" dirty="0" err="1"/>
              <a:t>c’est</a:t>
            </a:r>
            <a:r>
              <a:rPr lang="en-GB" baseline="0" dirty="0"/>
              <a:t> </a:t>
            </a:r>
            <a:r>
              <a:rPr lang="en-GB" baseline="0" dirty="0" err="1"/>
              <a:t>juste</a:t>
            </a:r>
            <a:r>
              <a:rPr lang="en-GB" baseline="0" dirty="0"/>
              <a:t> que </a:t>
            </a:r>
            <a:r>
              <a:rPr lang="en-GB" baseline="0" dirty="0" err="1"/>
              <a:t>l’application</a:t>
            </a:r>
            <a:r>
              <a:rPr lang="en-GB" baseline="0" dirty="0"/>
              <a:t> </a:t>
            </a:r>
            <a:r>
              <a:rPr lang="en-GB" baseline="0" dirty="0" err="1"/>
              <a:t>est</a:t>
            </a:r>
            <a:r>
              <a:rPr lang="en-GB" baseline="0" dirty="0"/>
              <a:t> </a:t>
            </a:r>
            <a:r>
              <a:rPr lang="en-GB" baseline="0" dirty="0" err="1"/>
              <a:t>tres</a:t>
            </a:r>
            <a:r>
              <a:rPr lang="en-GB" baseline="0" dirty="0"/>
              <a:t> </a:t>
            </a:r>
            <a:r>
              <a:rPr lang="en-GB" baseline="0" dirty="0" err="1"/>
              <a:t>legere</a:t>
            </a:r>
            <a:r>
              <a:rPr lang="en-GB" baseline="0" dirty="0"/>
              <a:t> </a:t>
            </a:r>
            <a:r>
              <a:rPr lang="en-GB" baseline="0" dirty="0" err="1"/>
              <a:t>ce</a:t>
            </a:r>
            <a:r>
              <a:rPr lang="en-GB" baseline="0" dirty="0"/>
              <a:t> </a:t>
            </a:r>
            <a:r>
              <a:rPr lang="en-GB" baseline="0" dirty="0" err="1"/>
              <a:t>n’est</a:t>
            </a:r>
            <a:r>
              <a:rPr lang="en-GB" baseline="0" dirty="0"/>
              <a:t> pas </a:t>
            </a:r>
            <a:r>
              <a:rPr lang="en-GB" baseline="0" dirty="0" err="1"/>
              <a:t>genant</a:t>
            </a:r>
            <a:r>
              <a:rPr lang="en-GB" baseline="0" dirty="0"/>
              <a:t> et </a:t>
            </a:r>
            <a:r>
              <a:rPr lang="en-GB" baseline="0" dirty="0" err="1"/>
              <a:t>cela</a:t>
            </a:r>
            <a:r>
              <a:rPr lang="en-GB" baseline="0" dirty="0"/>
              <a:t> </a:t>
            </a:r>
            <a:r>
              <a:rPr lang="en-GB" baseline="0" dirty="0" err="1"/>
              <a:t>permet</a:t>
            </a:r>
            <a:r>
              <a:rPr lang="en-GB" baseline="0" dirty="0"/>
              <a:t> de </a:t>
            </a:r>
            <a:r>
              <a:rPr lang="en-GB" baseline="0" dirty="0" err="1"/>
              <a:t>mieux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retrouver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</a:t>
            </a:r>
            <a:r>
              <a:rPr lang="en-GB" baseline="0" dirty="0" err="1"/>
              <a:t>l’application</a:t>
            </a:r>
            <a:r>
              <a:rPr lang="en-GB" baseline="0" dirty="0"/>
              <a:t> au </a:t>
            </a:r>
            <a:r>
              <a:rPr lang="en-GB" baseline="0" dirty="0" err="1"/>
              <a:t>niveau</a:t>
            </a:r>
            <a:r>
              <a:rPr lang="en-GB" baseline="0" dirty="0"/>
              <a:t> du dev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46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recherche</a:t>
            </a:r>
            <a:r>
              <a:rPr lang="en-GB" dirty="0"/>
              <a:t> de </a:t>
            </a:r>
            <a:r>
              <a:rPr lang="en-GB" dirty="0" err="1"/>
              <a:t>partitoin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la meme,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j’ai</a:t>
            </a:r>
            <a:r>
              <a:rPr lang="en-GB" baseline="0" dirty="0"/>
              <a:t> copier </a:t>
            </a:r>
            <a:r>
              <a:rPr lang="en-GB" baseline="0" dirty="0" err="1"/>
              <a:t>coller</a:t>
            </a:r>
            <a:r>
              <a:rPr lang="en-GB" baseline="0" dirty="0"/>
              <a:t> le code et non pas fait un </a:t>
            </a:r>
            <a:r>
              <a:rPr lang="en-GB" baseline="0" dirty="0" err="1"/>
              <a:t>seul</a:t>
            </a:r>
            <a:r>
              <a:rPr lang="en-GB" baseline="0" dirty="0"/>
              <a:t> </a:t>
            </a:r>
            <a:r>
              <a:rPr lang="en-GB" baseline="0" dirty="0" err="1"/>
              <a:t>fichier</a:t>
            </a:r>
            <a:r>
              <a:rPr lang="en-GB" baseline="0" dirty="0"/>
              <a:t> pour la </a:t>
            </a:r>
            <a:r>
              <a:rPr lang="en-GB" baseline="0" dirty="0" err="1"/>
              <a:t>gestions</a:t>
            </a:r>
            <a:r>
              <a:rPr lang="en-GB" baseline="0" dirty="0"/>
              <a:t> des </a:t>
            </a:r>
            <a:r>
              <a:rPr lang="en-GB" baseline="0" dirty="0" err="1"/>
              <a:t>deux</a:t>
            </a:r>
            <a:r>
              <a:rPr lang="en-GB" baseline="0" dirty="0"/>
              <a:t> </a:t>
            </a:r>
            <a:r>
              <a:rPr lang="en-GB" baseline="0" dirty="0" err="1"/>
              <a:t>c’est</a:t>
            </a:r>
            <a:r>
              <a:rPr lang="en-GB" baseline="0" dirty="0"/>
              <a:t> </a:t>
            </a:r>
            <a:r>
              <a:rPr lang="en-GB" baseline="0" dirty="0" err="1"/>
              <a:t>juste</a:t>
            </a:r>
            <a:r>
              <a:rPr lang="en-GB" baseline="0" dirty="0"/>
              <a:t> que </a:t>
            </a:r>
            <a:r>
              <a:rPr lang="en-GB" baseline="0" dirty="0" err="1"/>
              <a:t>l’application</a:t>
            </a:r>
            <a:r>
              <a:rPr lang="en-GB" baseline="0" dirty="0"/>
              <a:t> </a:t>
            </a:r>
            <a:r>
              <a:rPr lang="en-GB" baseline="0" dirty="0" err="1"/>
              <a:t>est</a:t>
            </a:r>
            <a:r>
              <a:rPr lang="en-GB" baseline="0" dirty="0"/>
              <a:t> </a:t>
            </a:r>
            <a:r>
              <a:rPr lang="en-GB" baseline="0" dirty="0" err="1"/>
              <a:t>tres</a:t>
            </a:r>
            <a:r>
              <a:rPr lang="en-GB" baseline="0" dirty="0"/>
              <a:t> </a:t>
            </a:r>
            <a:r>
              <a:rPr lang="en-GB" baseline="0" dirty="0" err="1"/>
              <a:t>legere</a:t>
            </a:r>
            <a:r>
              <a:rPr lang="en-GB" baseline="0" dirty="0"/>
              <a:t> </a:t>
            </a:r>
            <a:r>
              <a:rPr lang="en-GB" baseline="0" dirty="0" err="1"/>
              <a:t>ce</a:t>
            </a:r>
            <a:r>
              <a:rPr lang="en-GB" baseline="0" dirty="0"/>
              <a:t> </a:t>
            </a:r>
            <a:r>
              <a:rPr lang="en-GB" baseline="0" dirty="0" err="1"/>
              <a:t>n’est</a:t>
            </a:r>
            <a:r>
              <a:rPr lang="en-GB" baseline="0" dirty="0"/>
              <a:t> pas </a:t>
            </a:r>
            <a:r>
              <a:rPr lang="en-GB" baseline="0" dirty="0" err="1"/>
              <a:t>genant</a:t>
            </a:r>
            <a:r>
              <a:rPr lang="en-GB" baseline="0" dirty="0"/>
              <a:t> et </a:t>
            </a:r>
            <a:r>
              <a:rPr lang="en-GB" baseline="0" dirty="0" err="1"/>
              <a:t>cela</a:t>
            </a:r>
            <a:r>
              <a:rPr lang="en-GB" baseline="0" dirty="0"/>
              <a:t> </a:t>
            </a:r>
            <a:r>
              <a:rPr lang="en-GB" baseline="0" dirty="0" err="1"/>
              <a:t>permet</a:t>
            </a:r>
            <a:r>
              <a:rPr lang="en-GB" baseline="0" dirty="0"/>
              <a:t> de </a:t>
            </a:r>
            <a:r>
              <a:rPr lang="en-GB" baseline="0" dirty="0" err="1"/>
              <a:t>mieux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retrouver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</a:t>
            </a:r>
            <a:r>
              <a:rPr lang="en-GB" baseline="0" dirty="0" err="1"/>
              <a:t>l’application</a:t>
            </a:r>
            <a:r>
              <a:rPr lang="en-GB" baseline="0" dirty="0"/>
              <a:t> au </a:t>
            </a:r>
            <a:r>
              <a:rPr lang="en-GB" baseline="0" dirty="0" err="1"/>
              <a:t>niveau</a:t>
            </a:r>
            <a:r>
              <a:rPr lang="en-GB" baseline="0" dirty="0"/>
              <a:t> du dev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64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recherche</a:t>
            </a:r>
            <a:r>
              <a:rPr lang="en-GB" dirty="0"/>
              <a:t> de </a:t>
            </a:r>
            <a:r>
              <a:rPr lang="en-GB" dirty="0" err="1"/>
              <a:t>partitoin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la meme,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j’ai</a:t>
            </a:r>
            <a:r>
              <a:rPr lang="en-GB" baseline="0" dirty="0"/>
              <a:t> copier </a:t>
            </a:r>
            <a:r>
              <a:rPr lang="en-GB" baseline="0" dirty="0" err="1"/>
              <a:t>coller</a:t>
            </a:r>
            <a:r>
              <a:rPr lang="en-GB" baseline="0" dirty="0"/>
              <a:t> le code et non pas fait un </a:t>
            </a:r>
            <a:r>
              <a:rPr lang="en-GB" baseline="0" dirty="0" err="1"/>
              <a:t>seul</a:t>
            </a:r>
            <a:r>
              <a:rPr lang="en-GB" baseline="0" dirty="0"/>
              <a:t> </a:t>
            </a:r>
            <a:r>
              <a:rPr lang="en-GB" baseline="0" dirty="0" err="1"/>
              <a:t>fichier</a:t>
            </a:r>
            <a:r>
              <a:rPr lang="en-GB" baseline="0" dirty="0"/>
              <a:t> pour la </a:t>
            </a:r>
            <a:r>
              <a:rPr lang="en-GB" baseline="0" dirty="0" err="1"/>
              <a:t>gestions</a:t>
            </a:r>
            <a:r>
              <a:rPr lang="en-GB" baseline="0" dirty="0"/>
              <a:t> des </a:t>
            </a:r>
            <a:r>
              <a:rPr lang="en-GB" baseline="0" dirty="0" err="1"/>
              <a:t>deux</a:t>
            </a:r>
            <a:r>
              <a:rPr lang="en-GB" baseline="0" dirty="0"/>
              <a:t> </a:t>
            </a:r>
            <a:r>
              <a:rPr lang="en-GB" baseline="0" dirty="0" err="1"/>
              <a:t>c’est</a:t>
            </a:r>
            <a:r>
              <a:rPr lang="en-GB" baseline="0" dirty="0"/>
              <a:t> </a:t>
            </a:r>
            <a:r>
              <a:rPr lang="en-GB" baseline="0" dirty="0" err="1"/>
              <a:t>juste</a:t>
            </a:r>
            <a:r>
              <a:rPr lang="en-GB" baseline="0" dirty="0"/>
              <a:t> que </a:t>
            </a:r>
            <a:r>
              <a:rPr lang="en-GB" baseline="0" dirty="0" err="1"/>
              <a:t>l’application</a:t>
            </a:r>
            <a:r>
              <a:rPr lang="en-GB" baseline="0" dirty="0"/>
              <a:t> </a:t>
            </a:r>
            <a:r>
              <a:rPr lang="en-GB" baseline="0" dirty="0" err="1"/>
              <a:t>est</a:t>
            </a:r>
            <a:r>
              <a:rPr lang="en-GB" baseline="0" dirty="0"/>
              <a:t> </a:t>
            </a:r>
            <a:r>
              <a:rPr lang="en-GB" baseline="0" dirty="0" err="1"/>
              <a:t>tres</a:t>
            </a:r>
            <a:r>
              <a:rPr lang="en-GB" baseline="0" dirty="0"/>
              <a:t> </a:t>
            </a:r>
            <a:r>
              <a:rPr lang="en-GB" baseline="0" dirty="0" err="1"/>
              <a:t>legere</a:t>
            </a:r>
            <a:r>
              <a:rPr lang="en-GB" baseline="0" dirty="0"/>
              <a:t> </a:t>
            </a:r>
            <a:r>
              <a:rPr lang="en-GB" baseline="0" dirty="0" err="1"/>
              <a:t>ce</a:t>
            </a:r>
            <a:r>
              <a:rPr lang="en-GB" baseline="0" dirty="0"/>
              <a:t> </a:t>
            </a:r>
            <a:r>
              <a:rPr lang="en-GB" baseline="0" dirty="0" err="1"/>
              <a:t>n’est</a:t>
            </a:r>
            <a:r>
              <a:rPr lang="en-GB" baseline="0" dirty="0"/>
              <a:t> pas </a:t>
            </a:r>
            <a:r>
              <a:rPr lang="en-GB" baseline="0" dirty="0" err="1"/>
              <a:t>genant</a:t>
            </a:r>
            <a:r>
              <a:rPr lang="en-GB" baseline="0" dirty="0"/>
              <a:t> et </a:t>
            </a:r>
            <a:r>
              <a:rPr lang="en-GB" baseline="0" dirty="0" err="1"/>
              <a:t>cela</a:t>
            </a:r>
            <a:r>
              <a:rPr lang="en-GB" baseline="0" dirty="0"/>
              <a:t> </a:t>
            </a:r>
            <a:r>
              <a:rPr lang="en-GB" baseline="0" dirty="0" err="1"/>
              <a:t>permet</a:t>
            </a:r>
            <a:r>
              <a:rPr lang="en-GB" baseline="0" dirty="0"/>
              <a:t> de </a:t>
            </a:r>
            <a:r>
              <a:rPr lang="en-GB" baseline="0" dirty="0" err="1"/>
              <a:t>mieux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retrouver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</a:t>
            </a:r>
            <a:r>
              <a:rPr lang="en-GB" baseline="0" dirty="0" err="1"/>
              <a:t>l’application</a:t>
            </a:r>
            <a:r>
              <a:rPr lang="en-GB" baseline="0" dirty="0"/>
              <a:t> au </a:t>
            </a:r>
            <a:r>
              <a:rPr lang="en-GB" baseline="0" dirty="0" err="1"/>
              <a:t>niveau</a:t>
            </a:r>
            <a:r>
              <a:rPr lang="en-GB" baseline="0" dirty="0"/>
              <a:t> du dev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46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recherche</a:t>
            </a:r>
            <a:r>
              <a:rPr lang="en-GB" dirty="0"/>
              <a:t> de </a:t>
            </a:r>
            <a:r>
              <a:rPr lang="en-GB" dirty="0" err="1"/>
              <a:t>partitoin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la meme,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j’ai</a:t>
            </a:r>
            <a:r>
              <a:rPr lang="en-GB" baseline="0" dirty="0"/>
              <a:t> copier </a:t>
            </a:r>
            <a:r>
              <a:rPr lang="en-GB" baseline="0" dirty="0" err="1"/>
              <a:t>coller</a:t>
            </a:r>
            <a:r>
              <a:rPr lang="en-GB" baseline="0" dirty="0"/>
              <a:t> le code et non pas fait un </a:t>
            </a:r>
            <a:r>
              <a:rPr lang="en-GB" baseline="0" dirty="0" err="1"/>
              <a:t>suel</a:t>
            </a:r>
            <a:r>
              <a:rPr lang="en-GB" baseline="0" dirty="0"/>
              <a:t> </a:t>
            </a:r>
            <a:r>
              <a:rPr lang="en-GB" baseline="0" dirty="0" err="1"/>
              <a:t>fichier</a:t>
            </a:r>
            <a:r>
              <a:rPr lang="en-GB" baseline="0" dirty="0"/>
              <a:t> pour la </a:t>
            </a:r>
            <a:r>
              <a:rPr lang="en-GB" baseline="0" dirty="0" err="1"/>
              <a:t>gestions</a:t>
            </a:r>
            <a:r>
              <a:rPr lang="en-GB" baseline="0" dirty="0"/>
              <a:t> des </a:t>
            </a:r>
            <a:r>
              <a:rPr lang="en-GB" baseline="0" dirty="0" err="1"/>
              <a:t>deux</a:t>
            </a:r>
            <a:r>
              <a:rPr lang="en-GB" baseline="0" dirty="0"/>
              <a:t> </a:t>
            </a:r>
            <a:r>
              <a:rPr lang="en-GB" baseline="0" dirty="0" err="1"/>
              <a:t>c’est</a:t>
            </a:r>
            <a:r>
              <a:rPr lang="en-GB" baseline="0" dirty="0"/>
              <a:t> </a:t>
            </a:r>
            <a:r>
              <a:rPr lang="en-GB" baseline="0" dirty="0" err="1"/>
              <a:t>juste</a:t>
            </a:r>
            <a:r>
              <a:rPr lang="en-GB" baseline="0" dirty="0"/>
              <a:t> que </a:t>
            </a:r>
            <a:r>
              <a:rPr lang="en-GB" baseline="0" dirty="0" err="1"/>
              <a:t>l’application</a:t>
            </a:r>
            <a:r>
              <a:rPr lang="en-GB" baseline="0" dirty="0"/>
              <a:t> </a:t>
            </a:r>
            <a:r>
              <a:rPr lang="en-GB" baseline="0" dirty="0" err="1"/>
              <a:t>est</a:t>
            </a:r>
            <a:r>
              <a:rPr lang="en-GB" baseline="0" dirty="0"/>
              <a:t> </a:t>
            </a:r>
            <a:r>
              <a:rPr lang="en-GB" baseline="0" dirty="0" err="1"/>
              <a:t>tres</a:t>
            </a:r>
            <a:r>
              <a:rPr lang="en-GB" baseline="0" dirty="0"/>
              <a:t> </a:t>
            </a:r>
            <a:r>
              <a:rPr lang="en-GB" baseline="0" dirty="0" err="1"/>
              <a:t>legere</a:t>
            </a:r>
            <a:r>
              <a:rPr lang="en-GB" baseline="0" dirty="0"/>
              <a:t> </a:t>
            </a:r>
            <a:r>
              <a:rPr lang="en-GB" baseline="0" dirty="0" err="1"/>
              <a:t>ce</a:t>
            </a:r>
            <a:r>
              <a:rPr lang="en-GB" baseline="0" dirty="0"/>
              <a:t> </a:t>
            </a:r>
            <a:r>
              <a:rPr lang="en-GB" baseline="0" dirty="0" err="1"/>
              <a:t>n’est</a:t>
            </a:r>
            <a:r>
              <a:rPr lang="en-GB" baseline="0" dirty="0"/>
              <a:t> pas </a:t>
            </a:r>
            <a:r>
              <a:rPr lang="en-GB" baseline="0" dirty="0" err="1"/>
              <a:t>genant</a:t>
            </a:r>
            <a:r>
              <a:rPr lang="en-GB" baseline="0" dirty="0"/>
              <a:t> et </a:t>
            </a:r>
            <a:r>
              <a:rPr lang="en-GB" baseline="0" dirty="0" err="1"/>
              <a:t>cela</a:t>
            </a:r>
            <a:r>
              <a:rPr lang="en-GB" baseline="0" dirty="0"/>
              <a:t> </a:t>
            </a:r>
            <a:r>
              <a:rPr lang="en-GB" baseline="0" dirty="0" err="1"/>
              <a:t>permet</a:t>
            </a:r>
            <a:r>
              <a:rPr lang="en-GB" baseline="0" dirty="0"/>
              <a:t> de </a:t>
            </a:r>
            <a:r>
              <a:rPr lang="en-GB" baseline="0" dirty="0" err="1"/>
              <a:t>mieux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retrouver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</a:t>
            </a:r>
            <a:r>
              <a:rPr lang="en-GB" baseline="0" dirty="0" err="1"/>
              <a:t>l’application</a:t>
            </a:r>
            <a:r>
              <a:rPr lang="en-GB" baseline="0" dirty="0"/>
              <a:t> au </a:t>
            </a:r>
            <a:r>
              <a:rPr lang="en-GB" baseline="0" dirty="0" err="1"/>
              <a:t>niveau</a:t>
            </a:r>
            <a:r>
              <a:rPr lang="en-GB" baseline="0" dirty="0"/>
              <a:t> du dev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recherche</a:t>
            </a:r>
            <a:r>
              <a:rPr lang="en-GB" dirty="0"/>
              <a:t> de partition </a:t>
            </a:r>
            <a:r>
              <a:rPr lang="en-GB" dirty="0" err="1"/>
              <a:t>est</a:t>
            </a:r>
            <a:r>
              <a:rPr lang="en-GB" dirty="0"/>
              <a:t> la meme,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j’ai</a:t>
            </a:r>
            <a:r>
              <a:rPr lang="en-GB" baseline="0" dirty="0"/>
              <a:t> copier </a:t>
            </a:r>
            <a:r>
              <a:rPr lang="en-GB" baseline="0" dirty="0" err="1"/>
              <a:t>coller</a:t>
            </a:r>
            <a:r>
              <a:rPr lang="en-GB" baseline="0" dirty="0"/>
              <a:t> le code et non pas fait un </a:t>
            </a:r>
            <a:r>
              <a:rPr lang="en-GB" baseline="0" dirty="0" err="1"/>
              <a:t>suel</a:t>
            </a:r>
            <a:r>
              <a:rPr lang="en-GB" baseline="0" dirty="0"/>
              <a:t> </a:t>
            </a:r>
            <a:r>
              <a:rPr lang="en-GB" baseline="0" dirty="0" err="1"/>
              <a:t>fichier</a:t>
            </a:r>
            <a:r>
              <a:rPr lang="en-GB" baseline="0" dirty="0"/>
              <a:t> pour la </a:t>
            </a:r>
            <a:r>
              <a:rPr lang="en-GB" baseline="0" dirty="0" err="1"/>
              <a:t>gestions</a:t>
            </a:r>
            <a:r>
              <a:rPr lang="en-GB" baseline="0" dirty="0"/>
              <a:t> des </a:t>
            </a:r>
            <a:r>
              <a:rPr lang="en-GB" baseline="0" dirty="0" err="1"/>
              <a:t>deux</a:t>
            </a:r>
            <a:r>
              <a:rPr lang="en-GB" baseline="0" dirty="0"/>
              <a:t> </a:t>
            </a:r>
            <a:r>
              <a:rPr lang="en-GB" baseline="0" dirty="0" err="1"/>
              <a:t>c’est</a:t>
            </a:r>
            <a:r>
              <a:rPr lang="en-GB" baseline="0" dirty="0"/>
              <a:t> </a:t>
            </a:r>
            <a:r>
              <a:rPr lang="en-GB" baseline="0" dirty="0" err="1"/>
              <a:t>juste</a:t>
            </a:r>
            <a:r>
              <a:rPr lang="en-GB" baseline="0" dirty="0"/>
              <a:t> que </a:t>
            </a:r>
            <a:r>
              <a:rPr lang="en-GB" baseline="0" dirty="0" err="1"/>
              <a:t>l’application</a:t>
            </a:r>
            <a:r>
              <a:rPr lang="en-GB" baseline="0" dirty="0"/>
              <a:t> </a:t>
            </a:r>
            <a:r>
              <a:rPr lang="en-GB" baseline="0" dirty="0" err="1"/>
              <a:t>est</a:t>
            </a:r>
            <a:r>
              <a:rPr lang="en-GB" baseline="0" dirty="0"/>
              <a:t> </a:t>
            </a:r>
            <a:r>
              <a:rPr lang="en-GB" baseline="0" dirty="0" err="1"/>
              <a:t>tres</a:t>
            </a:r>
            <a:r>
              <a:rPr lang="en-GB" baseline="0" dirty="0"/>
              <a:t> </a:t>
            </a:r>
            <a:r>
              <a:rPr lang="en-GB" baseline="0" dirty="0" err="1"/>
              <a:t>legere</a:t>
            </a:r>
            <a:r>
              <a:rPr lang="en-GB" baseline="0" dirty="0"/>
              <a:t> </a:t>
            </a:r>
            <a:r>
              <a:rPr lang="en-GB" baseline="0" dirty="0" err="1"/>
              <a:t>ce</a:t>
            </a:r>
            <a:r>
              <a:rPr lang="en-GB" baseline="0" dirty="0"/>
              <a:t> </a:t>
            </a:r>
            <a:r>
              <a:rPr lang="en-GB" baseline="0" dirty="0" err="1"/>
              <a:t>n’est</a:t>
            </a:r>
            <a:r>
              <a:rPr lang="en-GB" baseline="0" dirty="0"/>
              <a:t> pas </a:t>
            </a:r>
            <a:r>
              <a:rPr lang="en-GB" baseline="0" dirty="0" err="1"/>
              <a:t>genant</a:t>
            </a:r>
            <a:r>
              <a:rPr lang="en-GB" baseline="0" dirty="0"/>
              <a:t> et </a:t>
            </a:r>
            <a:r>
              <a:rPr lang="en-GB" baseline="0" dirty="0" err="1"/>
              <a:t>cela</a:t>
            </a:r>
            <a:r>
              <a:rPr lang="en-GB" baseline="0" dirty="0"/>
              <a:t> </a:t>
            </a:r>
            <a:r>
              <a:rPr lang="en-GB" baseline="0" dirty="0" err="1"/>
              <a:t>permet</a:t>
            </a:r>
            <a:r>
              <a:rPr lang="en-GB" baseline="0" dirty="0"/>
              <a:t> de </a:t>
            </a:r>
            <a:r>
              <a:rPr lang="en-GB" baseline="0" dirty="0" err="1"/>
              <a:t>mieux</a:t>
            </a:r>
            <a:r>
              <a:rPr lang="en-GB" baseline="0" dirty="0"/>
              <a:t> </a:t>
            </a:r>
            <a:r>
              <a:rPr lang="en-GB" baseline="0" dirty="0" err="1"/>
              <a:t>si</a:t>
            </a:r>
            <a:r>
              <a:rPr lang="en-GB" baseline="0" dirty="0"/>
              <a:t> </a:t>
            </a:r>
            <a:r>
              <a:rPr lang="en-GB" baseline="0" dirty="0" err="1"/>
              <a:t>retrouver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</a:t>
            </a:r>
            <a:r>
              <a:rPr lang="en-GB" baseline="0" dirty="0" err="1"/>
              <a:t>l’application</a:t>
            </a:r>
            <a:r>
              <a:rPr lang="en-GB" baseline="0" dirty="0"/>
              <a:t> au </a:t>
            </a:r>
            <a:r>
              <a:rPr lang="en-GB" baseline="0" dirty="0" err="1"/>
              <a:t>niveau</a:t>
            </a:r>
            <a:r>
              <a:rPr lang="en-GB" baseline="0" dirty="0"/>
              <a:t> du dev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CD1D7-4C2C-4F51-963F-489AD3781775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27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6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3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2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6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2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9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8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9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70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Cinzel"/>
              </a:rPr>
              <a:t>Music</a:t>
            </a:r>
            <a:r>
              <a:rPr lang="en-US" dirty="0">
                <a:latin typeface="Cinzel"/>
              </a:rPr>
              <a:t> Sheet Writer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4614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inzel"/>
              </a:rPr>
              <a:t>Technical Assessment Final 5</a:t>
            </a:r>
            <a:endParaRPr lang="fr-FR" sz="2400" dirty="0">
              <a:latin typeface="Cinze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4834458"/>
            <a:ext cx="2323322" cy="23233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49" y="5569116"/>
            <a:ext cx="1935987" cy="988589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1524000" y="4548241"/>
            <a:ext cx="9144000" cy="46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Cinzel"/>
              </a:rPr>
              <a:t>20 Janvier 2017</a:t>
            </a:r>
          </a:p>
        </p:txBody>
      </p:sp>
    </p:spTree>
    <p:extLst>
      <p:ext uri="{BB962C8B-B14F-4D97-AF65-F5344CB8AC3E}">
        <p14:creationId xmlns:p14="http://schemas.microsoft.com/office/powerpoint/2010/main" val="29046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Architecture </a:t>
            </a:r>
            <a:r>
              <a:rPr lang="fr-FR" dirty="0" err="1">
                <a:solidFill>
                  <a:schemeClr val="tx2"/>
                </a:solidFill>
              </a:rPr>
              <a:t>iOs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99" y="2005696"/>
            <a:ext cx="8561299" cy="45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Architecture Windows Mobile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0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utilisées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21" y="3357833"/>
            <a:ext cx="1119876" cy="134183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793801" y="4824412"/>
            <a:ext cx="2370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Apache 2 php5</a:t>
            </a:r>
          </a:p>
          <a:p>
            <a:r>
              <a:rPr lang="fr-FR" dirty="0"/>
              <a:t>	</a:t>
            </a:r>
            <a:r>
              <a:rPr lang="fr-FR" dirty="0" err="1"/>
              <a:t>Symfony</a:t>
            </a:r>
            <a:r>
              <a:rPr lang="fr-FR" dirty="0"/>
              <a:t> 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0" y="4699671"/>
            <a:ext cx="1484948" cy="16453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8" y="2063707"/>
            <a:ext cx="1300593" cy="130059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28650" y="3516914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email SMTP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03812" y="6345043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base de données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74320" y="5003243"/>
            <a:ext cx="13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MySQL</a:t>
            </a:r>
          </a:p>
          <a:p>
            <a:r>
              <a:rPr lang="fr-FR" dirty="0"/>
              <a:t>PostgreSQL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235" y="1934548"/>
            <a:ext cx="1324102" cy="11430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235" y="4224441"/>
            <a:ext cx="1324102" cy="95046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235" y="3158104"/>
            <a:ext cx="1324102" cy="965491"/>
          </a:xfrm>
          <a:prstGeom prst="rect">
            <a:avLst/>
          </a:prstGeom>
        </p:spPr>
      </p:pic>
      <p:cxnSp>
        <p:nvCxnSpPr>
          <p:cNvPr id="14" name="Connecteur droit avec flèche 13"/>
          <p:cNvCxnSpPr>
            <a:stCxn id="3" idx="3"/>
            <a:endCxn id="10" idx="1"/>
          </p:cNvCxnSpPr>
          <p:nvPr/>
        </p:nvCxnSpPr>
        <p:spPr>
          <a:xfrm flipV="1">
            <a:off x="6654897" y="2506049"/>
            <a:ext cx="2592338" cy="152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3" idx="3"/>
            <a:endCxn id="12" idx="1"/>
          </p:cNvCxnSpPr>
          <p:nvPr/>
        </p:nvCxnSpPr>
        <p:spPr>
          <a:xfrm flipV="1">
            <a:off x="6654897" y="3640850"/>
            <a:ext cx="2592338" cy="38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" idx="3"/>
            <a:endCxn id="11" idx="1"/>
          </p:cNvCxnSpPr>
          <p:nvPr/>
        </p:nvCxnSpPr>
        <p:spPr>
          <a:xfrm>
            <a:off x="6654897" y="4028752"/>
            <a:ext cx="2592338" cy="67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3" idx="1"/>
            <a:endCxn id="6" idx="3"/>
          </p:cNvCxnSpPr>
          <p:nvPr/>
        </p:nvCxnSpPr>
        <p:spPr>
          <a:xfrm flipH="1" flipV="1">
            <a:off x="2145721" y="2714004"/>
            <a:ext cx="3389300" cy="131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3" idx="1"/>
            <a:endCxn id="5" idx="0"/>
          </p:cNvCxnSpPr>
          <p:nvPr/>
        </p:nvCxnSpPr>
        <p:spPr>
          <a:xfrm flipH="1">
            <a:off x="1495424" y="4028752"/>
            <a:ext cx="4039597" cy="67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3128963" y="271400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Swift mailer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3673925" y="442574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PDO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642323" y="381021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REST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1187" y="5644225"/>
            <a:ext cx="1070150" cy="1070150"/>
          </a:xfrm>
          <a:prstGeom prst="rect">
            <a:avLst/>
          </a:prstGeom>
        </p:spPr>
      </p:pic>
      <p:cxnSp>
        <p:nvCxnSpPr>
          <p:cNvPr id="42" name="Connecteur droit avec flèche 41"/>
          <p:cNvCxnSpPr>
            <a:stCxn id="3" idx="3"/>
            <a:endCxn id="37" idx="1"/>
          </p:cNvCxnSpPr>
          <p:nvPr/>
        </p:nvCxnSpPr>
        <p:spPr>
          <a:xfrm>
            <a:off x="6654897" y="4028752"/>
            <a:ext cx="2846290" cy="2150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7429500" y="5522357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 5</a:t>
            </a:r>
          </a:p>
          <a:p>
            <a:r>
              <a:rPr lang="fr-FR" dirty="0"/>
              <a:t>CSS 3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0825289" y="584552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Site Web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10736714" y="2136716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IOS 7 -&gt; 9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766589" y="4376505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</a:t>
            </a:r>
          </a:p>
          <a:p>
            <a:r>
              <a:rPr lang="fr-FR" dirty="0"/>
              <a:t>universelle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571337" y="3273086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Android 4.0</a:t>
            </a:r>
          </a:p>
          <a:p>
            <a:r>
              <a:rPr lang="fr-FR" dirty="0"/>
              <a:t>-&gt; 5.0</a:t>
            </a:r>
          </a:p>
        </p:txBody>
      </p:sp>
    </p:spTree>
    <p:extLst>
      <p:ext uri="{BB962C8B-B14F-4D97-AF65-F5344CB8AC3E}">
        <p14:creationId xmlns:p14="http://schemas.microsoft.com/office/powerpoint/2010/main" val="277251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1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Structure (</a:t>
            </a:r>
            <a:r>
              <a:rPr lang="fr-FR" dirty="0" err="1">
                <a:solidFill>
                  <a:schemeClr val="tx2"/>
                </a:solidFill>
              </a:rPr>
              <a:t>Harrau_j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 descr="C:\Users\Jeremy\Documents\Component Diagram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331" y="2006090"/>
            <a:ext cx="8579256" cy="470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3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Sauvegarder un projet (</a:t>
            </a:r>
            <a:r>
              <a:rPr lang="fr-FR" dirty="0" err="1">
                <a:solidFill>
                  <a:schemeClr val="tx2"/>
                </a:solidFill>
              </a:rPr>
              <a:t>Blonde_j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6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Modifier partition (</a:t>
            </a:r>
            <a:r>
              <a:rPr lang="fr-FR" dirty="0" err="1">
                <a:solidFill>
                  <a:schemeClr val="tx2"/>
                </a:solidFill>
              </a:rPr>
              <a:t>Blonde_j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8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Déplacer curseur d’édition (</a:t>
            </a:r>
            <a:r>
              <a:rPr lang="fr-FR" dirty="0" err="1">
                <a:solidFill>
                  <a:schemeClr val="tx2"/>
                </a:solidFill>
              </a:rPr>
              <a:t>Blonde_j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5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</a:t>
            </a:r>
            <a:r>
              <a:rPr lang="fr-FR" dirty="0" err="1">
                <a:solidFill>
                  <a:schemeClr val="tx2"/>
                </a:solidFill>
              </a:rPr>
              <a:t>Metronome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Blonde_j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1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Lecteur de partition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431116" y="3402521"/>
            <a:ext cx="1809750" cy="857111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classe Player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7076" y="3411976"/>
            <a:ext cx="1809750" cy="83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 </a:t>
            </a:r>
            <a:r>
              <a:rPr lang="fr-FR" dirty="0" err="1"/>
              <a:t>QMidi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5503179" y="2050006"/>
            <a:ext cx="1876424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Alsa</a:t>
            </a:r>
            <a:r>
              <a:rPr lang="fr-FR" dirty="0"/>
              <a:t> Mixer</a:t>
            </a:r>
          </a:p>
        </p:txBody>
      </p:sp>
      <p:sp>
        <p:nvSpPr>
          <p:cNvPr id="8" name="Ellipse 7"/>
          <p:cNvSpPr/>
          <p:nvPr/>
        </p:nvSpPr>
        <p:spPr>
          <a:xfrm>
            <a:off x="5503179" y="4783508"/>
            <a:ext cx="1990724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Windows synthétiseur</a:t>
            </a:r>
          </a:p>
        </p:txBody>
      </p:sp>
      <p:cxnSp>
        <p:nvCxnSpPr>
          <p:cNvPr id="10" name="Connecteur droit avec flèche 9"/>
          <p:cNvCxnSpPr>
            <a:stCxn id="2" idx="3"/>
            <a:endCxn id="4" idx="1"/>
          </p:cNvCxnSpPr>
          <p:nvPr/>
        </p:nvCxnSpPr>
        <p:spPr>
          <a:xfrm flipV="1">
            <a:off x="2240866" y="3831076"/>
            <a:ext cx="10262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4" idx="2"/>
            <a:endCxn id="8" idx="2"/>
          </p:cNvCxnSpPr>
          <p:nvPr/>
        </p:nvCxnSpPr>
        <p:spPr>
          <a:xfrm>
            <a:off x="4171951" y="4250176"/>
            <a:ext cx="1331228" cy="1295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0"/>
            <a:endCxn id="7" idx="2"/>
          </p:cNvCxnSpPr>
          <p:nvPr/>
        </p:nvCxnSpPr>
        <p:spPr>
          <a:xfrm flipV="1">
            <a:off x="4171951" y="2812006"/>
            <a:ext cx="1331228" cy="599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838575" y="291465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Linux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38575" y="478350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</a:t>
            </a:r>
          </a:p>
        </p:txBody>
      </p:sp>
      <p:cxnSp>
        <p:nvCxnSpPr>
          <p:cNvPr id="51" name="Connecteur droit avec flèche 50"/>
          <p:cNvCxnSpPr>
            <a:stCxn id="7" idx="6"/>
            <a:endCxn id="53" idx="1"/>
          </p:cNvCxnSpPr>
          <p:nvPr/>
        </p:nvCxnSpPr>
        <p:spPr>
          <a:xfrm>
            <a:off x="7379603" y="2812006"/>
            <a:ext cx="3318930" cy="126296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533" y="3527278"/>
            <a:ext cx="1095375" cy="1095375"/>
          </a:xfrm>
          <a:prstGeom prst="rect">
            <a:avLst/>
          </a:prstGeom>
        </p:spPr>
      </p:pic>
      <p:cxnSp>
        <p:nvCxnSpPr>
          <p:cNvPr id="56" name="Connecteur droit avec flèche 55"/>
          <p:cNvCxnSpPr>
            <a:stCxn id="8" idx="6"/>
            <a:endCxn id="53" idx="1"/>
          </p:cNvCxnSpPr>
          <p:nvPr/>
        </p:nvCxnSpPr>
        <p:spPr>
          <a:xfrm flipV="1">
            <a:off x="7493903" y="4074966"/>
            <a:ext cx="3204630" cy="147054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7107627" y="3919592"/>
            <a:ext cx="320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Synthétise les évènements midi</a:t>
            </a:r>
          </a:p>
        </p:txBody>
      </p:sp>
    </p:spTree>
    <p:extLst>
      <p:ext uri="{BB962C8B-B14F-4D97-AF65-F5344CB8AC3E}">
        <p14:creationId xmlns:p14="http://schemas.microsoft.com/office/powerpoint/2010/main" val="38097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48" grpId="0"/>
      <p:bldP spid="49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</a:t>
            </a:r>
            <a:r>
              <a:rPr lang="fr-FR" dirty="0" err="1">
                <a:solidFill>
                  <a:schemeClr val="tx2"/>
                </a:solidFill>
              </a:rPr>
              <a:t>éroulé</a:t>
            </a:r>
            <a:endParaRPr lang="en-GB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202919" y="2058333"/>
            <a:ext cx="9784080" cy="440778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Contexte du projet</a:t>
            </a:r>
          </a:p>
          <a:p>
            <a:r>
              <a:rPr lang="en-US" dirty="0"/>
              <a:t>A</a:t>
            </a:r>
            <a:r>
              <a:rPr lang="fr-FR" dirty="0" err="1"/>
              <a:t>rchitecture</a:t>
            </a:r>
            <a:endParaRPr lang="fr-FR" dirty="0"/>
          </a:p>
          <a:p>
            <a:r>
              <a:rPr lang="en-US" dirty="0"/>
              <a:t>I</a:t>
            </a:r>
            <a:r>
              <a:rPr lang="fr-FR" dirty="0" err="1"/>
              <a:t>mplémentation</a:t>
            </a:r>
            <a:endParaRPr lang="fr-FR" dirty="0"/>
          </a:p>
          <a:p>
            <a:r>
              <a:rPr lang="en-US" dirty="0" err="1"/>
              <a:t>Gestion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  <a:p>
            <a:r>
              <a:rPr lang="en-US" dirty="0"/>
              <a:t>Axes </a:t>
            </a:r>
            <a:r>
              <a:rPr lang="en-US" dirty="0" err="1"/>
              <a:t>d’améliorations</a:t>
            </a:r>
            <a:endParaRPr lang="fr-FR" dirty="0"/>
          </a:p>
          <a:p>
            <a:r>
              <a:rPr lang="fr-FR" dirty="0"/>
              <a:t>Questions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 – Analyse MIDI Algorithme (</a:t>
            </a:r>
            <a:r>
              <a:rPr lang="fr-FR" dirty="0" err="1">
                <a:solidFill>
                  <a:schemeClr val="tx2"/>
                </a:solidFill>
              </a:rPr>
              <a:t>daguen_s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951892" y="3103684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MIDI</a:t>
            </a:r>
            <a:endParaRPr lang="fr-FR" dirty="0"/>
          </a:p>
        </p:txBody>
      </p:sp>
      <p:cxnSp>
        <p:nvCxnSpPr>
          <p:cNvPr id="13" name="Connecteur droit avec flèche 12"/>
          <p:cNvCxnSpPr>
            <a:cxnSpLocks/>
            <a:stCxn id="11" idx="3"/>
          </p:cNvCxnSpPr>
          <p:nvPr/>
        </p:nvCxnSpPr>
        <p:spPr>
          <a:xfrm>
            <a:off x="3481754" y="3288350"/>
            <a:ext cx="1160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65432" y="310368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ON</a:t>
            </a:r>
            <a:endParaRPr lang="fr-FR" dirty="0"/>
          </a:p>
        </p:txBody>
      </p:sp>
      <p:cxnSp>
        <p:nvCxnSpPr>
          <p:cNvPr id="18" name="Connecteur droit avec flèche 17"/>
          <p:cNvCxnSpPr>
            <a:cxnSpLocks/>
            <a:stCxn id="16" idx="3"/>
            <a:endCxn id="22" idx="1"/>
          </p:cNvCxnSpPr>
          <p:nvPr/>
        </p:nvCxnSpPr>
        <p:spPr>
          <a:xfrm>
            <a:off x="5908432" y="3288350"/>
            <a:ext cx="810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/>
          <p:cNvSpPr/>
          <p:nvPr/>
        </p:nvSpPr>
        <p:spPr>
          <a:xfrm>
            <a:off x="6719213" y="2813565"/>
            <a:ext cx="2602523" cy="949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Calcul</a:t>
            </a:r>
            <a:r>
              <a:rPr lang="en-US" dirty="0"/>
              <a:t> difference temps avec dernier NOTE OFF</a:t>
            </a:r>
            <a:endParaRPr lang="fr-FR" dirty="0"/>
          </a:p>
        </p:txBody>
      </p:sp>
      <p:cxnSp>
        <p:nvCxnSpPr>
          <p:cNvPr id="24" name="Connecteur droit avec flèche 23"/>
          <p:cNvCxnSpPr>
            <a:cxnSpLocks/>
            <a:stCxn id="22" idx="2"/>
            <a:endCxn id="25" idx="0"/>
          </p:cNvCxnSpPr>
          <p:nvPr/>
        </p:nvCxnSpPr>
        <p:spPr>
          <a:xfrm>
            <a:off x="8020475" y="3763134"/>
            <a:ext cx="0" cy="869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/>
          <p:cNvSpPr/>
          <p:nvPr/>
        </p:nvSpPr>
        <p:spPr>
          <a:xfrm>
            <a:off x="6719213" y="4632559"/>
            <a:ext cx="2602523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Afficher</a:t>
            </a:r>
            <a:r>
              <a:rPr lang="en-US" dirty="0"/>
              <a:t> Silence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3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2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Logiciel – Analyse MIDI Algorithme (</a:t>
            </a:r>
            <a:r>
              <a:rPr lang="fr-FR" dirty="0" err="1">
                <a:solidFill>
                  <a:schemeClr val="tx2"/>
                </a:solidFill>
              </a:rPr>
              <a:t>daguen_s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61754" y="3042138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 MIDI</a:t>
            </a:r>
            <a:endParaRPr lang="fr-FR" dirty="0"/>
          </a:p>
        </p:txBody>
      </p:sp>
      <p:cxnSp>
        <p:nvCxnSpPr>
          <p:cNvPr id="13" name="Connecteur droit avec flèche 12"/>
          <p:cNvCxnSpPr>
            <a:cxnSpLocks/>
            <a:stCxn id="11" idx="3"/>
            <a:endCxn id="16" idx="1"/>
          </p:cNvCxnSpPr>
          <p:nvPr/>
        </p:nvCxnSpPr>
        <p:spPr>
          <a:xfrm>
            <a:off x="1610262" y="3226804"/>
            <a:ext cx="363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973872" y="3042138"/>
            <a:ext cx="125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OFF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609300" y="3042138"/>
            <a:ext cx="147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 vide ?</a:t>
            </a:r>
            <a:endParaRPr lang="fr-FR" dirty="0"/>
          </a:p>
        </p:txBody>
      </p:sp>
      <p:sp>
        <p:nvSpPr>
          <p:cNvPr id="6" name="Rectangle : coins arrondis 5"/>
          <p:cNvSpPr/>
          <p:nvPr/>
        </p:nvSpPr>
        <p:spPr>
          <a:xfrm>
            <a:off x="3145447" y="4107603"/>
            <a:ext cx="2400300" cy="975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Ajouter</a:t>
            </a:r>
            <a:r>
              <a:rPr lang="en-US" dirty="0"/>
              <a:t> Note à </a:t>
            </a:r>
            <a:r>
              <a:rPr lang="en-US" dirty="0" err="1"/>
              <a:t>l’accord</a:t>
            </a:r>
            <a:endParaRPr lang="fr-FR" dirty="0"/>
          </a:p>
        </p:txBody>
      </p:sp>
      <p:sp>
        <p:nvSpPr>
          <p:cNvPr id="9" name="Rectangle : coins arrondis 8"/>
          <p:cNvSpPr/>
          <p:nvPr/>
        </p:nvSpPr>
        <p:spPr>
          <a:xfrm>
            <a:off x="10368846" y="4145585"/>
            <a:ext cx="1298546" cy="899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Afficher</a:t>
            </a:r>
            <a:r>
              <a:rPr lang="en-US" dirty="0"/>
              <a:t> </a:t>
            </a:r>
            <a:r>
              <a:rPr lang="en-US" dirty="0" err="1"/>
              <a:t>l’accord</a:t>
            </a:r>
            <a:endParaRPr lang="fr-FR" dirty="0"/>
          </a:p>
        </p:txBody>
      </p:sp>
      <p:sp>
        <p:nvSpPr>
          <p:cNvPr id="10" name="Rectangle : coins arrondis 9"/>
          <p:cNvSpPr/>
          <p:nvPr/>
        </p:nvSpPr>
        <p:spPr>
          <a:xfrm>
            <a:off x="7053320" y="4217480"/>
            <a:ext cx="1314759" cy="75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Vider</a:t>
            </a:r>
            <a:r>
              <a:rPr lang="en-US" dirty="0"/>
              <a:t> </a:t>
            </a:r>
            <a:r>
              <a:rPr lang="en-US" dirty="0" err="1"/>
              <a:t>l’accord</a:t>
            </a:r>
            <a:endParaRPr lang="fr-FR" dirty="0"/>
          </a:p>
        </p:txBody>
      </p:sp>
      <p:cxnSp>
        <p:nvCxnSpPr>
          <p:cNvPr id="21" name="Connecteur droit avec flèche 20"/>
          <p:cNvCxnSpPr>
            <a:stCxn id="16" idx="3"/>
            <a:endCxn id="5" idx="1"/>
          </p:cNvCxnSpPr>
          <p:nvPr/>
        </p:nvCxnSpPr>
        <p:spPr>
          <a:xfrm>
            <a:off x="3226777" y="3226804"/>
            <a:ext cx="3825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5" idx="2"/>
            <a:endCxn id="6" idx="0"/>
          </p:cNvCxnSpPr>
          <p:nvPr/>
        </p:nvCxnSpPr>
        <p:spPr>
          <a:xfrm flipH="1">
            <a:off x="4345597" y="3411470"/>
            <a:ext cx="60" cy="696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5594105" y="3042138"/>
            <a:ext cx="326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debut et Note fin = Accord</a:t>
            </a:r>
            <a:endParaRPr lang="fr-FR" dirty="0"/>
          </a:p>
        </p:txBody>
      </p:sp>
      <p:cxnSp>
        <p:nvCxnSpPr>
          <p:cNvPr id="31" name="Connecteur droit avec flèche 30"/>
          <p:cNvCxnSpPr>
            <a:cxnSpLocks/>
            <a:stCxn id="29" idx="2"/>
            <a:endCxn id="6" idx="0"/>
          </p:cNvCxnSpPr>
          <p:nvPr/>
        </p:nvCxnSpPr>
        <p:spPr>
          <a:xfrm rot="5400000">
            <a:off x="5437272" y="2319796"/>
            <a:ext cx="696133" cy="28794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9224117" y="2903638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 à plus </a:t>
            </a:r>
            <a:r>
              <a:rPr lang="en-US" dirty="0" err="1"/>
              <a:t>d’une</a:t>
            </a:r>
            <a:r>
              <a:rPr lang="en-US" dirty="0"/>
              <a:t> note ?</a:t>
            </a:r>
            <a:endParaRPr lang="fr-FR" dirty="0"/>
          </a:p>
        </p:txBody>
      </p:sp>
      <p:sp>
        <p:nvSpPr>
          <p:cNvPr id="33" name="Rectangle : coins arrondis 32"/>
          <p:cNvSpPr/>
          <p:nvPr/>
        </p:nvSpPr>
        <p:spPr>
          <a:xfrm>
            <a:off x="8856051" y="4145585"/>
            <a:ext cx="1185975" cy="899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Afficher</a:t>
            </a:r>
            <a:r>
              <a:rPr lang="en-US" dirty="0"/>
              <a:t> Note</a:t>
            </a:r>
            <a:endParaRPr lang="fr-FR" dirty="0"/>
          </a:p>
        </p:txBody>
      </p:sp>
      <p:sp>
        <p:nvSpPr>
          <p:cNvPr id="34" name="Rectangle : coins arrondis 33"/>
          <p:cNvSpPr/>
          <p:nvPr/>
        </p:nvSpPr>
        <p:spPr>
          <a:xfrm>
            <a:off x="6094959" y="5556738"/>
            <a:ext cx="2609426" cy="642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Vider</a:t>
            </a:r>
            <a:r>
              <a:rPr lang="en-US" dirty="0"/>
              <a:t> </a:t>
            </a:r>
            <a:r>
              <a:rPr lang="en-US" dirty="0" err="1"/>
              <a:t>l’accord</a:t>
            </a:r>
            <a:endParaRPr lang="fr-FR" dirty="0"/>
          </a:p>
        </p:txBody>
      </p:sp>
      <p:cxnSp>
        <p:nvCxnSpPr>
          <p:cNvPr id="36" name="Connecteur droit avec flèche 35"/>
          <p:cNvCxnSpPr>
            <a:stCxn id="29" idx="3"/>
            <a:endCxn id="32" idx="1"/>
          </p:cNvCxnSpPr>
          <p:nvPr/>
        </p:nvCxnSpPr>
        <p:spPr>
          <a:xfrm>
            <a:off x="8856051" y="3226804"/>
            <a:ext cx="3680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2" idx="2"/>
            <a:endCxn id="33" idx="0"/>
          </p:cNvCxnSpPr>
          <p:nvPr/>
        </p:nvCxnSpPr>
        <p:spPr>
          <a:xfrm rot="5400000">
            <a:off x="9581695" y="3417313"/>
            <a:ext cx="595616" cy="8609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2" idx="3"/>
            <a:endCxn id="9" idx="0"/>
          </p:cNvCxnSpPr>
          <p:nvPr/>
        </p:nvCxnSpPr>
        <p:spPr>
          <a:xfrm flipH="1">
            <a:off x="11018119" y="3226804"/>
            <a:ext cx="377698" cy="918781"/>
          </a:xfrm>
          <a:prstGeom prst="bentConnector4">
            <a:avLst>
              <a:gd name="adj1" fmla="val -60525"/>
              <a:gd name="adj2" fmla="val 675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2"/>
            <a:endCxn id="34" idx="3"/>
          </p:cNvCxnSpPr>
          <p:nvPr/>
        </p:nvCxnSpPr>
        <p:spPr>
          <a:xfrm rot="5400000">
            <a:off x="9444959" y="4304940"/>
            <a:ext cx="832587" cy="23137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33" idx="1"/>
            <a:endCxn id="10" idx="3"/>
          </p:cNvCxnSpPr>
          <p:nvPr/>
        </p:nvCxnSpPr>
        <p:spPr>
          <a:xfrm flipH="1" flipV="1">
            <a:off x="8368079" y="4595549"/>
            <a:ext cx="4879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10" idx="1"/>
            <a:endCxn id="6" idx="3"/>
          </p:cNvCxnSpPr>
          <p:nvPr/>
        </p:nvCxnSpPr>
        <p:spPr>
          <a:xfrm flipH="1">
            <a:off x="5545747" y="4595549"/>
            <a:ext cx="15075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3757612" y="3686194"/>
            <a:ext cx="63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oui</a:t>
            </a:r>
            <a:endParaRPr lang="fr-FR" dirty="0"/>
          </a:p>
        </p:txBody>
      </p:sp>
      <p:cxnSp>
        <p:nvCxnSpPr>
          <p:cNvPr id="63" name="Connecteur droit avec flèche 62"/>
          <p:cNvCxnSpPr>
            <a:stCxn id="5" idx="3"/>
            <a:endCxn id="29" idx="1"/>
          </p:cNvCxnSpPr>
          <p:nvPr/>
        </p:nvCxnSpPr>
        <p:spPr>
          <a:xfrm>
            <a:off x="5082013" y="3226804"/>
            <a:ext cx="512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04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5" grpId="0"/>
      <p:bldP spid="6" grpId="0" animBg="1"/>
      <p:bldP spid="9" grpId="0" animBg="1"/>
      <p:bldP spid="10" grpId="0" animBg="1"/>
      <p:bldP spid="29" grpId="0"/>
      <p:bldP spid="32" grpId="0"/>
      <p:bldP spid="33" grpId="0" animBg="1"/>
      <p:bldP spid="34" grpId="0" animBg="1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Analyse Audio Algorithme (</a:t>
            </a:r>
            <a:r>
              <a:rPr lang="fr-FR" dirty="0" err="1">
                <a:solidFill>
                  <a:schemeClr val="tx2"/>
                </a:solidFill>
              </a:rPr>
              <a:t>Harrau_j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1202919" y="1932317"/>
            <a:ext cx="9784080" cy="426714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Un son complexe est un </a:t>
            </a:r>
            <a:r>
              <a:rPr lang="fr-FR" b="1"/>
              <a:t>agrégat de fréquences </a:t>
            </a:r>
            <a:r>
              <a:rPr lang="fr-FR"/>
              <a:t>(sons purs)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Un son d’instrument = son complexe</a:t>
            </a:r>
          </a:p>
          <a:p>
            <a:r>
              <a:rPr lang="fr-FR"/>
              <a:t>La </a:t>
            </a:r>
            <a:r>
              <a:rPr lang="fr-FR" b="1"/>
              <a:t>FFT</a:t>
            </a:r>
            <a:r>
              <a:rPr lang="fr-FR"/>
              <a:t> permet de récupérer ces fréquences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991337" y="2362474"/>
            <a:ext cx="6876618" cy="1864183"/>
            <a:chOff x="1991337" y="2362474"/>
            <a:chExt cx="6876618" cy="1864183"/>
          </a:xfrm>
        </p:grpSpPr>
        <p:pic>
          <p:nvPicPr>
            <p:cNvPr id="19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361" b="75802"/>
            <a:stretch/>
          </p:blipFill>
          <p:spPr>
            <a:xfrm>
              <a:off x="2334958" y="2362474"/>
              <a:ext cx="6431079" cy="415018"/>
            </a:xfrm>
            <a:prstGeom prst="rect">
              <a:avLst/>
            </a:prstGeom>
          </p:spPr>
        </p:pic>
        <p:pic>
          <p:nvPicPr>
            <p:cNvPr id="20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75157"/>
            <a:stretch/>
          </p:blipFill>
          <p:spPr>
            <a:xfrm>
              <a:off x="2334958" y="3794144"/>
              <a:ext cx="6431079" cy="432513"/>
            </a:xfrm>
            <a:prstGeom prst="rect">
              <a:avLst/>
            </a:prstGeom>
          </p:spPr>
        </p:pic>
        <p:pic>
          <p:nvPicPr>
            <p:cNvPr id="21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25258" b="50629"/>
            <a:stretch/>
          </p:blipFill>
          <p:spPr>
            <a:xfrm>
              <a:off x="2334958" y="2802109"/>
              <a:ext cx="6431079" cy="419811"/>
            </a:xfrm>
            <a:prstGeom prst="rect">
              <a:avLst/>
            </a:prstGeom>
          </p:spPr>
        </p:pic>
        <p:pic>
          <p:nvPicPr>
            <p:cNvPr id="22" name="Espace réservé du contenu 3"/>
            <p:cNvPicPr>
              <a:picLocks noChangeAspect="1"/>
            </p:cNvPicPr>
            <p:nvPr/>
          </p:nvPicPr>
          <p:blipFill rotWithShape="1">
            <a:blip r:embed="rId2"/>
            <a:srcRect t="50362" b="25286"/>
            <a:stretch/>
          </p:blipFill>
          <p:spPr>
            <a:xfrm>
              <a:off x="2334958" y="3246538"/>
              <a:ext cx="6431079" cy="423972"/>
            </a:xfrm>
            <a:prstGeom prst="rect">
              <a:avLst/>
            </a:prstGeom>
          </p:spPr>
        </p:pic>
        <p:cxnSp>
          <p:nvCxnSpPr>
            <p:cNvPr id="24" name="Connecteur droit 23"/>
            <p:cNvCxnSpPr/>
            <p:nvPr/>
          </p:nvCxnSpPr>
          <p:spPr>
            <a:xfrm flipV="1">
              <a:off x="1991337" y="3732495"/>
              <a:ext cx="6876618" cy="344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87" y="4484608"/>
            <a:ext cx="2111099" cy="2247556"/>
          </a:xfrm>
          <a:prstGeom prst="rect">
            <a:avLst/>
          </a:prstGeom>
        </p:spPr>
      </p:pic>
      <p:pic>
        <p:nvPicPr>
          <p:cNvPr id="26" name="Espace réservé du contenu 3"/>
          <p:cNvPicPr>
            <a:picLocks noChangeAspect="1"/>
          </p:cNvPicPr>
          <p:nvPr/>
        </p:nvPicPr>
        <p:blipFill rotWithShape="1">
          <a:blip r:embed="rId2"/>
          <a:srcRect t="75157"/>
          <a:stretch/>
        </p:blipFill>
        <p:spPr>
          <a:xfrm>
            <a:off x="1043206" y="5451018"/>
            <a:ext cx="4821360" cy="748444"/>
          </a:xfrm>
          <a:prstGeom prst="rect">
            <a:avLst/>
          </a:prstGeom>
        </p:spPr>
      </p:pic>
      <p:sp>
        <p:nvSpPr>
          <p:cNvPr id="27" name="Flèche : droite 26"/>
          <p:cNvSpPr/>
          <p:nvPr/>
        </p:nvSpPr>
        <p:spPr>
          <a:xfrm>
            <a:off x="5957107" y="5670579"/>
            <a:ext cx="1673524" cy="309321"/>
          </a:xfrm>
          <a:prstGeom prst="rightArrow">
            <a:avLst>
              <a:gd name="adj1" fmla="val 33728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Analyse Audio Algorithme (</a:t>
            </a:r>
            <a:r>
              <a:rPr lang="fr-FR" dirty="0" err="1">
                <a:solidFill>
                  <a:schemeClr val="tx2"/>
                </a:solidFill>
              </a:rPr>
              <a:t>Harrau_j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202919" y="1993223"/>
            <a:ext cx="9784080" cy="42062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/>
              </a:buClr>
            </a:pPr>
            <a:r>
              <a:rPr lang="fr-FR"/>
              <a:t>1 note = 1 fréquence (appelée </a:t>
            </a:r>
            <a:r>
              <a:rPr lang="fr-FR" b="1"/>
              <a:t>Fréquence Fondamentale</a:t>
            </a:r>
            <a:r>
              <a:rPr lang="fr-FR"/>
              <a:t>)</a:t>
            </a:r>
          </a:p>
          <a:p>
            <a:pPr marL="0" indent="0">
              <a:buClr>
                <a:srgbClr val="FFFFFF"/>
              </a:buClr>
              <a:buFont typeface="Wingdings" pitchFamily="2" charset="2"/>
              <a:buNone/>
            </a:pPr>
            <a:r>
              <a:rPr lang="fr-FR"/>
              <a:t>	</a:t>
            </a:r>
            <a:r>
              <a:rPr lang="fr-FR" i="1"/>
              <a:t>ex : La3 = 440 Hz</a:t>
            </a:r>
          </a:p>
          <a:p>
            <a:pPr>
              <a:buClr>
                <a:srgbClr val="FFFFFF"/>
              </a:buClr>
            </a:pPr>
            <a:endParaRPr lang="fr-FR"/>
          </a:p>
          <a:p>
            <a:pPr>
              <a:buClr>
                <a:srgbClr val="FFFFFF"/>
              </a:buClr>
            </a:pPr>
            <a:endParaRPr lang="fr-FR"/>
          </a:p>
          <a:p>
            <a:pPr>
              <a:buClr>
                <a:srgbClr val="FFFFFF"/>
              </a:buClr>
            </a:pPr>
            <a:endParaRPr lang="fr-FR"/>
          </a:p>
          <a:p>
            <a:pPr>
              <a:buClr>
                <a:srgbClr val="FFFFFF"/>
              </a:buClr>
            </a:pPr>
            <a:r>
              <a:rPr lang="fr-FR"/>
              <a:t>1 note sur un instrument = FF + </a:t>
            </a:r>
            <a:r>
              <a:rPr lang="fr-FR" b="1"/>
              <a:t>harmoniques</a:t>
            </a:r>
            <a:r>
              <a:rPr lang="fr-FR"/>
              <a:t> (fréquences multiples de FF)</a:t>
            </a:r>
          </a:p>
          <a:p>
            <a:pPr marL="0" indent="0">
              <a:buClr>
                <a:srgbClr val="FFFFFF"/>
              </a:buClr>
              <a:buFont typeface="Wingdings" pitchFamily="2" charset="2"/>
              <a:buNone/>
            </a:pPr>
            <a:r>
              <a:rPr lang="fr-FR"/>
              <a:t>	</a:t>
            </a:r>
            <a:r>
              <a:rPr lang="fr-FR" i="1"/>
              <a:t>ex : Signal d’un La3 = { 440 , 880, 1320, 1740 ... }</a:t>
            </a:r>
            <a:endParaRPr lang="fr-FR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Analyse Audio Algorithme (</a:t>
            </a:r>
            <a:r>
              <a:rPr lang="fr-FR" dirty="0" err="1">
                <a:solidFill>
                  <a:schemeClr val="tx2"/>
                </a:solidFill>
              </a:rPr>
              <a:t>Harrau_j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202919" y="1932317"/>
            <a:ext cx="9784080" cy="426714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r>
              <a:rPr lang="fr-FR" b="1"/>
              <a:t>Signal</a:t>
            </a:r>
            <a:r>
              <a:rPr lang="fr-FR"/>
              <a:t> : </a:t>
            </a:r>
          </a:p>
          <a:p>
            <a:endParaRPr lang="fr-FR"/>
          </a:p>
          <a:p>
            <a:endParaRPr lang="fr-FR"/>
          </a:p>
          <a:p>
            <a:r>
              <a:rPr lang="fr-FR" b="1"/>
              <a:t>Echantillonnage</a:t>
            </a:r>
            <a:r>
              <a:rPr lang="fr-FR"/>
              <a:t> : </a:t>
            </a:r>
          </a:p>
          <a:p>
            <a:endParaRPr lang="fr-FR"/>
          </a:p>
          <a:p>
            <a:pPr marL="0" indent="0">
              <a:buFont typeface="Wingdings" pitchFamily="2" charset="2"/>
              <a:buNone/>
            </a:pPr>
            <a:endParaRPr lang="fr-FR"/>
          </a:p>
          <a:p>
            <a:r>
              <a:rPr lang="fr-FR" b="1"/>
              <a:t>Echantillon</a:t>
            </a:r>
            <a:r>
              <a:rPr lang="fr-FR"/>
              <a:t> :</a:t>
            </a:r>
          </a:p>
          <a:p>
            <a:pPr marL="0" indent="0">
              <a:buFont typeface="Wingdings" pitchFamily="2" charset="2"/>
              <a:buNone/>
            </a:pPr>
            <a:r>
              <a:rPr lang="fr-FR"/>
              <a:t>      (</a:t>
            </a:r>
            <a:r>
              <a:rPr lang="en-GB" b="1"/>
              <a:t>Frame</a:t>
            </a:r>
            <a:r>
              <a:rPr lang="fr-FR"/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0579"/>
          <a:stretch/>
        </p:blipFill>
        <p:spPr>
          <a:xfrm>
            <a:off x="3674227" y="2101721"/>
            <a:ext cx="3994580" cy="117382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3674226" y="3478978"/>
            <a:ext cx="4044955" cy="1188626"/>
            <a:chOff x="3674226" y="3478978"/>
            <a:chExt cx="4044955" cy="1188626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10579"/>
            <a:stretch/>
          </p:blipFill>
          <p:spPr>
            <a:xfrm>
              <a:off x="3674226" y="3478978"/>
              <a:ext cx="4044955" cy="11886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74227" y="3485465"/>
              <a:ext cx="347267" cy="116689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22165" y="3484913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69940" y="3484913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16376" y="3483889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60952" y="3484913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07905" y="3485679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52697" y="3485465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00635" y="3485684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48410" y="3485684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94846" y="3485465"/>
              <a:ext cx="347267" cy="116686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39422" y="3488542"/>
              <a:ext cx="347267" cy="116766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3616150" y="4667605"/>
            <a:ext cx="8105315" cy="1394212"/>
            <a:chOff x="3616150" y="4667605"/>
            <a:chExt cx="8105315" cy="1394212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6150" y="5120291"/>
              <a:ext cx="8105313" cy="941526"/>
            </a:xfrm>
            <a:prstGeom prst="rect">
              <a:avLst/>
            </a:prstGeom>
          </p:spPr>
        </p:pic>
        <p:sp>
          <p:nvSpPr>
            <p:cNvPr id="20" name="Accolade ouvrante 19"/>
            <p:cNvSpPr/>
            <p:nvPr/>
          </p:nvSpPr>
          <p:spPr>
            <a:xfrm rot="5400000">
              <a:off x="7432888" y="850867"/>
              <a:ext cx="471840" cy="8105315"/>
            </a:xfrm>
            <a:prstGeom prst="leftBrace">
              <a:avLst>
                <a:gd name="adj1" fmla="val 25000"/>
                <a:gd name="adj2" fmla="val 97241"/>
              </a:avLst>
            </a:prstGeom>
            <a:ln w="381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4195798" y="6291317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passe ces échantillons à la FFT...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Analyse Audio Algorithme (</a:t>
            </a:r>
            <a:r>
              <a:rPr lang="fr-FR" dirty="0" err="1">
                <a:solidFill>
                  <a:schemeClr val="tx2"/>
                </a:solidFill>
              </a:rPr>
              <a:t>Harrau_j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353" y="2394335"/>
            <a:ext cx="2915740" cy="410227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75957" y="1967379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Spectre fréquentiel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06247" y="3749379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Seuil</a:t>
            </a:r>
            <a:r>
              <a:rPr lang="fr-FR" dirty="0"/>
              <a:t> (</a:t>
            </a:r>
            <a:r>
              <a:rPr lang="en-GB" b="1" dirty="0"/>
              <a:t>Threshold</a:t>
            </a:r>
            <a:r>
              <a:rPr lang="fr-FR" dirty="0"/>
              <a:t>)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779486" y="2214351"/>
            <a:ext cx="7700967" cy="3628736"/>
            <a:chOff x="779486" y="2214351"/>
            <a:chExt cx="7700967" cy="3628736"/>
          </a:xfrm>
        </p:grpSpPr>
        <p:sp>
          <p:nvSpPr>
            <p:cNvPr id="7" name="Rectangle 6"/>
            <p:cNvSpPr/>
            <p:nvPr/>
          </p:nvSpPr>
          <p:spPr>
            <a:xfrm>
              <a:off x="7935353" y="2394335"/>
              <a:ext cx="545100" cy="2622727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 flipV="1">
              <a:off x="4570650" y="2214351"/>
              <a:ext cx="3364704" cy="179984"/>
            </a:xfrm>
            <a:prstGeom prst="line">
              <a:avLst/>
            </a:prstGeom>
            <a:ln w="28575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flipH="1">
              <a:off x="4591276" y="5017063"/>
              <a:ext cx="3344078" cy="809203"/>
            </a:xfrm>
            <a:prstGeom prst="line">
              <a:avLst/>
            </a:prstGeom>
            <a:ln w="28575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e 9"/>
            <p:cNvGrpSpPr/>
            <p:nvPr/>
          </p:nvGrpSpPr>
          <p:grpSpPr>
            <a:xfrm>
              <a:off x="779486" y="2214351"/>
              <a:ext cx="3791164" cy="3628736"/>
              <a:chOff x="813940" y="2279087"/>
              <a:chExt cx="4231768" cy="4277306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940" y="2298914"/>
                <a:ext cx="4231768" cy="4257479"/>
              </a:xfrm>
              <a:prstGeom prst="rect">
                <a:avLst/>
              </a:prstGeom>
            </p:spPr>
          </p:pic>
          <p:cxnSp>
            <p:nvCxnSpPr>
              <p:cNvPr id="12" name="Connecteur droit 11"/>
              <p:cNvCxnSpPr/>
              <p:nvPr/>
            </p:nvCxnSpPr>
            <p:spPr>
              <a:xfrm>
                <a:off x="1424198" y="2279087"/>
                <a:ext cx="24276" cy="4257479"/>
              </a:xfrm>
              <a:prstGeom prst="line">
                <a:avLst/>
              </a:prstGeom>
              <a:ln w="76200">
                <a:solidFill>
                  <a:srgbClr val="8C3C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" name="Connecteur droit 12"/>
          <p:cNvCxnSpPr/>
          <p:nvPr/>
        </p:nvCxnSpPr>
        <p:spPr>
          <a:xfrm flipV="1">
            <a:off x="779486" y="3929384"/>
            <a:ext cx="3791164" cy="11636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/>
          <p:cNvGrpSpPr/>
          <p:nvPr/>
        </p:nvGrpSpPr>
        <p:grpSpPr>
          <a:xfrm>
            <a:off x="1124447" y="3844908"/>
            <a:ext cx="195737" cy="192221"/>
            <a:chOff x="1124793" y="841642"/>
            <a:chExt cx="299406" cy="339866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1124793" y="841642"/>
              <a:ext cx="299404" cy="33986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flipH="1">
              <a:off x="1124793" y="841644"/>
              <a:ext cx="299406" cy="33317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1383550" y="3833273"/>
            <a:ext cx="195738" cy="192222"/>
            <a:chOff x="1124794" y="841638"/>
            <a:chExt cx="299407" cy="339867"/>
          </a:xfrm>
        </p:grpSpPr>
        <p:cxnSp>
          <p:nvCxnSpPr>
            <p:cNvPr id="18" name="Connecteur droit 17"/>
            <p:cNvCxnSpPr/>
            <p:nvPr/>
          </p:nvCxnSpPr>
          <p:spPr>
            <a:xfrm>
              <a:off x="1124794" y="841638"/>
              <a:ext cx="299404" cy="33986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1124794" y="841642"/>
              <a:ext cx="299407" cy="33317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necteur droit 19"/>
          <p:cNvCxnSpPr/>
          <p:nvPr/>
        </p:nvCxnSpPr>
        <p:spPr>
          <a:xfrm>
            <a:off x="1326205" y="2214351"/>
            <a:ext cx="21748" cy="361191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149937" y="58122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</a:t>
            </a:r>
          </a:p>
        </p:txBody>
      </p:sp>
      <p:cxnSp>
        <p:nvCxnSpPr>
          <p:cNvPr id="22" name="Connecteur droit 21"/>
          <p:cNvCxnSpPr/>
          <p:nvPr/>
        </p:nvCxnSpPr>
        <p:spPr>
          <a:xfrm flipH="1">
            <a:off x="2061012" y="2394335"/>
            <a:ext cx="10752" cy="34487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2743328" y="3196354"/>
            <a:ext cx="16575" cy="26795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860685" y="58109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496843" y="581858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228446" y="617336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Note détecté !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1" grpId="0"/>
      <p:bldP spid="24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Logiciel – Processus d’exécution (corrad_f)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405952" y="199982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Thread Principal</a:t>
            </a:r>
          </a:p>
        </p:txBody>
      </p:sp>
      <p:sp>
        <p:nvSpPr>
          <p:cNvPr id="11" name="Ellipse 10"/>
          <p:cNvSpPr/>
          <p:nvPr/>
        </p:nvSpPr>
        <p:spPr>
          <a:xfrm>
            <a:off x="2160294" y="2189886"/>
            <a:ext cx="2381250" cy="152400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Enregistrement données Audio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3000375" y="3744877"/>
            <a:ext cx="666750" cy="1263076"/>
          </a:xfrm>
          <a:prstGeom prst="downArrow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107563" y="403247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 récupération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52737" y="5056012"/>
            <a:ext cx="962025" cy="461117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3864259" y="5826027"/>
            <a:ext cx="942975" cy="461117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799354" y="5826028"/>
            <a:ext cx="1038225" cy="461117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courbée vers le haut 29"/>
          <p:cNvSpPr/>
          <p:nvPr/>
        </p:nvSpPr>
        <p:spPr>
          <a:xfrm>
            <a:off x="8522158" y="3236006"/>
            <a:ext cx="1530477" cy="731520"/>
          </a:xfrm>
          <a:prstGeom prst="curvedUpArrow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1" name="Flèche courbée vers le haut 30"/>
          <p:cNvSpPr/>
          <p:nvPr/>
        </p:nvSpPr>
        <p:spPr>
          <a:xfrm rot="10800000">
            <a:off x="8522158" y="2486845"/>
            <a:ext cx="1457325" cy="731520"/>
          </a:xfrm>
          <a:prstGeom prst="curvedUp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3" name="Connecteur droit avec flèche 32"/>
          <p:cNvCxnSpPr>
            <a:stCxn id="31" idx="3"/>
            <a:endCxn id="11" idx="6"/>
          </p:cNvCxnSpPr>
          <p:nvPr/>
        </p:nvCxnSpPr>
        <p:spPr>
          <a:xfrm flipH="1">
            <a:off x="4541544" y="2486845"/>
            <a:ext cx="4754996" cy="46504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30" idx="3"/>
            <a:endCxn id="11" idx="6"/>
          </p:cNvCxnSpPr>
          <p:nvPr/>
        </p:nvCxnSpPr>
        <p:spPr>
          <a:xfrm flipH="1" flipV="1">
            <a:off x="4541544" y="2951886"/>
            <a:ext cx="4700133" cy="1015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6125178" y="230039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Démarre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242198" y="354458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Arrête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2672280" y="553909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échantillons</a:t>
            </a:r>
          </a:p>
        </p:txBody>
      </p:sp>
      <p:sp>
        <p:nvSpPr>
          <p:cNvPr id="39" name="Flèche droite 38"/>
          <p:cNvSpPr/>
          <p:nvPr/>
        </p:nvSpPr>
        <p:spPr>
          <a:xfrm>
            <a:off x="5216928" y="5680479"/>
            <a:ext cx="2733675" cy="455888"/>
          </a:xfrm>
          <a:prstGeom prst="rightArrow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5626227" y="540577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Thread analyse</a:t>
            </a: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033" y="4944665"/>
            <a:ext cx="1558183" cy="1558183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9869550" y="558160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notes</a:t>
            </a:r>
          </a:p>
        </p:txBody>
      </p:sp>
      <p:cxnSp>
        <p:nvCxnSpPr>
          <p:cNvPr id="59" name="Connecteur droit avec flèche 58"/>
          <p:cNvCxnSpPr>
            <a:stCxn id="14" idx="3"/>
            <a:endCxn id="15" idx="0"/>
          </p:cNvCxnSpPr>
          <p:nvPr/>
        </p:nvCxnSpPr>
        <p:spPr>
          <a:xfrm>
            <a:off x="3814762" y="5286571"/>
            <a:ext cx="520985" cy="53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15" idx="1"/>
            <a:endCxn id="16" idx="3"/>
          </p:cNvCxnSpPr>
          <p:nvPr/>
        </p:nvCxnSpPr>
        <p:spPr>
          <a:xfrm flipH="1">
            <a:off x="2837579" y="6056586"/>
            <a:ext cx="1026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>
            <a:stCxn id="16" idx="0"/>
            <a:endCxn id="14" idx="1"/>
          </p:cNvCxnSpPr>
          <p:nvPr/>
        </p:nvCxnSpPr>
        <p:spPr>
          <a:xfrm flipV="1">
            <a:off x="2318467" y="5286571"/>
            <a:ext cx="534270" cy="53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18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36" grpId="0"/>
      <p:bldP spid="37" grpId="0"/>
      <p:bldP spid="38" grpId="0"/>
      <p:bldP spid="39" grpId="0" animBg="1"/>
      <p:bldP spid="42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(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91" y="2481582"/>
            <a:ext cx="7052736" cy="33870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95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Modèle API et Site web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1" y="3627202"/>
            <a:ext cx="742950" cy="74295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2334705" y="3671136"/>
            <a:ext cx="1679778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Contrôleurs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3491542" y="2203178"/>
            <a:ext cx="2272420" cy="1156170"/>
          </a:xfrm>
          <a:prstGeom prst="roundRect">
            <a:avLst/>
          </a:prstGeom>
          <a:solidFill>
            <a:srgbClr val="FD6C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424714" y="5549336"/>
            <a:ext cx="1971675" cy="914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Vue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5449" y="2604082"/>
            <a:ext cx="1381125" cy="581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Entités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31460" y="218807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703" y="2203178"/>
            <a:ext cx="1170622" cy="1297088"/>
          </a:xfrm>
          <a:prstGeom prst="rect">
            <a:avLst/>
          </a:prstGeom>
        </p:spPr>
      </p:pic>
      <p:cxnSp>
        <p:nvCxnSpPr>
          <p:cNvPr id="12" name="Connecteur droit avec flèche 11"/>
          <p:cNvCxnSpPr>
            <a:stCxn id="29" idx="6"/>
            <a:endCxn id="10" idx="1"/>
          </p:cNvCxnSpPr>
          <p:nvPr/>
        </p:nvCxnSpPr>
        <p:spPr>
          <a:xfrm flipV="1">
            <a:off x="8422007" y="2851722"/>
            <a:ext cx="2151696" cy="67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8422007" y="3024738"/>
            <a:ext cx="2151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6" idx="1"/>
            <a:endCxn id="73" idx="5"/>
          </p:cNvCxnSpPr>
          <p:nvPr/>
        </p:nvCxnSpPr>
        <p:spPr>
          <a:xfrm flipH="1">
            <a:off x="2512046" y="6006536"/>
            <a:ext cx="912668" cy="109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763962" y="3672070"/>
            <a:ext cx="1404462" cy="653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9403081" y="302473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8737819" y="2409661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Requêtes SQL</a:t>
            </a:r>
          </a:p>
        </p:txBody>
      </p:sp>
      <p:sp>
        <p:nvSpPr>
          <p:cNvPr id="29" name="Ellipse 28"/>
          <p:cNvSpPr/>
          <p:nvPr/>
        </p:nvSpPr>
        <p:spPr>
          <a:xfrm>
            <a:off x="7187571" y="2424459"/>
            <a:ext cx="1234436" cy="988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ORM</a:t>
            </a:r>
          </a:p>
          <a:p>
            <a:pPr algn="ctr"/>
            <a:r>
              <a:rPr lang="fr-FR" sz="1400" dirty="0"/>
              <a:t>Doctrine</a:t>
            </a:r>
          </a:p>
        </p:txBody>
      </p:sp>
      <p:cxnSp>
        <p:nvCxnSpPr>
          <p:cNvPr id="31" name="Connecteur droit avec flèche 30"/>
          <p:cNvCxnSpPr>
            <a:stCxn id="7" idx="3"/>
            <a:endCxn id="29" idx="2"/>
          </p:cNvCxnSpPr>
          <p:nvPr/>
        </p:nvCxnSpPr>
        <p:spPr>
          <a:xfrm>
            <a:off x="5326574" y="2894595"/>
            <a:ext cx="1860997" cy="2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5325893" y="3024738"/>
            <a:ext cx="1861680" cy="61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3" idx="3"/>
            <a:endCxn id="4" idx="1"/>
          </p:cNvCxnSpPr>
          <p:nvPr/>
        </p:nvCxnSpPr>
        <p:spPr>
          <a:xfrm>
            <a:off x="839321" y="3998677"/>
            <a:ext cx="1495384" cy="129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4" idx="2"/>
            <a:endCxn id="6" idx="0"/>
          </p:cNvCxnSpPr>
          <p:nvPr/>
        </p:nvCxnSpPr>
        <p:spPr>
          <a:xfrm>
            <a:off x="3174594" y="4585536"/>
            <a:ext cx="1235958" cy="963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783109" y="4731239"/>
            <a:ext cx="1404462" cy="61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Ressources</a:t>
            </a:r>
          </a:p>
        </p:txBody>
      </p:sp>
      <p:cxnSp>
        <p:nvCxnSpPr>
          <p:cNvPr id="66" name="Connecteur droit avec flèche 65"/>
          <p:cNvCxnSpPr>
            <a:stCxn id="4" idx="0"/>
            <a:endCxn id="7" idx="1"/>
          </p:cNvCxnSpPr>
          <p:nvPr/>
        </p:nvCxnSpPr>
        <p:spPr>
          <a:xfrm flipV="1">
            <a:off x="3174594" y="2894595"/>
            <a:ext cx="770855" cy="776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803990" y="3612550"/>
            <a:ext cx="15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Requête HTTP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-18233" y="5039364"/>
            <a:ext cx="1485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Réponse HTML</a:t>
            </a:r>
          </a:p>
        </p:txBody>
      </p:sp>
      <p:sp>
        <p:nvSpPr>
          <p:cNvPr id="73" name="Ellipse 72"/>
          <p:cNvSpPr/>
          <p:nvPr/>
        </p:nvSpPr>
        <p:spPr>
          <a:xfrm>
            <a:off x="1731557" y="533562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Twig</a:t>
            </a:r>
            <a:endParaRPr lang="fr-FR" dirty="0"/>
          </a:p>
        </p:txBody>
      </p:sp>
      <p:cxnSp>
        <p:nvCxnSpPr>
          <p:cNvPr id="82" name="Connecteur droit avec flèche 81"/>
          <p:cNvCxnSpPr>
            <a:stCxn id="73" idx="1"/>
            <a:endCxn id="3" idx="2"/>
          </p:cNvCxnSpPr>
          <p:nvPr/>
        </p:nvCxnSpPr>
        <p:spPr>
          <a:xfrm flipH="1" flipV="1">
            <a:off x="467846" y="4370152"/>
            <a:ext cx="1397622" cy="1099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4" idx="3"/>
            <a:endCxn id="22" idx="1"/>
          </p:cNvCxnSpPr>
          <p:nvPr/>
        </p:nvCxnSpPr>
        <p:spPr>
          <a:xfrm flipV="1">
            <a:off x="4014483" y="3998677"/>
            <a:ext cx="1749479" cy="129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4" idx="3"/>
            <a:endCxn id="64" idx="1"/>
          </p:cNvCxnSpPr>
          <p:nvPr/>
        </p:nvCxnSpPr>
        <p:spPr>
          <a:xfrm>
            <a:off x="4014483" y="4128336"/>
            <a:ext cx="1768626" cy="911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36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(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04" y="1958299"/>
            <a:ext cx="4881614" cy="47738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9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7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Site vitrine (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70" y="2448638"/>
            <a:ext cx="6828578" cy="361317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02522" y="2079306"/>
            <a:ext cx="51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MSWBundle</a:t>
            </a:r>
            <a:r>
              <a:rPr lang="en-US" dirty="0"/>
              <a:t>/Controller/</a:t>
            </a:r>
            <a:r>
              <a:rPr lang="en-US" dirty="0" err="1"/>
              <a:t>ShowcaseController.php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2936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Site Communautaire (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63094"/>
          <a:stretch/>
        </p:blipFill>
        <p:spPr>
          <a:xfrm>
            <a:off x="2721576" y="2931112"/>
            <a:ext cx="6746765" cy="305972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20108" y="2561780"/>
            <a:ext cx="631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MSWBundle</a:t>
            </a:r>
            <a:r>
              <a:rPr lang="en-US" dirty="0"/>
              <a:t>/Controller/</a:t>
            </a:r>
            <a:r>
              <a:rPr lang="en-US" dirty="0" err="1"/>
              <a:t>CommunityController.php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1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Site Communautaire (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69927"/>
          <a:stretch/>
        </p:blipFill>
        <p:spPr>
          <a:xfrm>
            <a:off x="123093" y="2971317"/>
            <a:ext cx="5240215" cy="23317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b="86760"/>
          <a:stretch/>
        </p:blipFill>
        <p:spPr>
          <a:xfrm>
            <a:off x="5948579" y="4710207"/>
            <a:ext cx="6095683" cy="83773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579" y="2971317"/>
            <a:ext cx="5561084" cy="7126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3093" y="2637154"/>
            <a:ext cx="524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Community/user.js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948579" y="2637154"/>
            <a:ext cx="304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Community/</a:t>
            </a:r>
            <a:r>
              <a:rPr lang="en-US" dirty="0" err="1"/>
              <a:t>profile.html.twig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948579" y="4340875"/>
            <a:ext cx="1978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Community/user.js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144" t="52910" r="-2568" b="36453"/>
          <a:stretch/>
        </p:blipFill>
        <p:spPr>
          <a:xfrm>
            <a:off x="5948578" y="5547946"/>
            <a:ext cx="6243422" cy="6731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76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dirty="0">
                <a:solidFill>
                  <a:schemeClr val="tx2"/>
                </a:solidFill>
              </a:rPr>
              <a:t>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08" y="2059622"/>
            <a:ext cx="8722827" cy="41582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8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Implémentation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57305"/>
          <a:stretch/>
        </p:blipFill>
        <p:spPr>
          <a:xfrm>
            <a:off x="3287223" y="2927838"/>
            <a:ext cx="5615471" cy="29141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287223" y="2558506"/>
            <a:ext cx="474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/Component/</a:t>
            </a:r>
            <a:r>
              <a:rPr lang="en-US" dirty="0" err="1"/>
              <a:t>MSWSerializer.php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5596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Implémentation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68467"/>
          <a:stretch/>
        </p:blipFill>
        <p:spPr>
          <a:xfrm>
            <a:off x="1113324" y="2320820"/>
            <a:ext cx="7625359" cy="15038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48405"/>
          <a:stretch/>
        </p:blipFill>
        <p:spPr>
          <a:xfrm>
            <a:off x="6251331" y="4018981"/>
            <a:ext cx="4414687" cy="277275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13324" y="1995854"/>
            <a:ext cx="47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/Component/</a:t>
            </a:r>
            <a:r>
              <a:rPr lang="en-US" dirty="0" err="1"/>
              <a:t>MSWResponse.php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51975"/>
          <a:stretch/>
        </p:blipFill>
        <p:spPr>
          <a:xfrm>
            <a:off x="1113324" y="4018981"/>
            <a:ext cx="4707183" cy="27519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78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Implémentation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659" y="2490333"/>
            <a:ext cx="8289703" cy="42418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812659" y="2121001"/>
            <a:ext cx="6249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/Component/</a:t>
            </a:r>
            <a:r>
              <a:rPr lang="en-US" dirty="0" err="1"/>
              <a:t>MSWUtilities.php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6016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Implémentation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46372"/>
          <a:stretch/>
        </p:blipFill>
        <p:spPr>
          <a:xfrm>
            <a:off x="3085423" y="2578838"/>
            <a:ext cx="5487076" cy="409596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085423" y="2209506"/>
            <a:ext cx="548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/Entity/</a:t>
            </a:r>
            <a:r>
              <a:rPr lang="en-US" dirty="0" err="1"/>
              <a:t>User.php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2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Implémentation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363" y="2909125"/>
            <a:ext cx="5102466" cy="21381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8288" y="2539793"/>
            <a:ext cx="617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ApiUserController.php</a:t>
            </a:r>
            <a:r>
              <a:rPr lang="en-US" dirty="0"/>
              <a:t> – [POST] /users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6482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Implémentation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t="70029"/>
          <a:stretch/>
        </p:blipFill>
        <p:spPr>
          <a:xfrm>
            <a:off x="1721665" y="3388955"/>
            <a:ext cx="8114316" cy="19255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21665" y="3019623"/>
            <a:ext cx="583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/Service/</a:t>
            </a:r>
            <a:r>
              <a:rPr lang="en-US" dirty="0" err="1"/>
              <a:t>User.php</a:t>
            </a:r>
            <a:r>
              <a:rPr lang="en-US" dirty="0"/>
              <a:t> – register()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041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et justification des technologies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45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Implémentation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547756" y="2373923"/>
            <a:ext cx="769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ApiUserController.php</a:t>
            </a:r>
            <a:r>
              <a:rPr lang="en-US" dirty="0"/>
              <a:t> – [PUT] /users/{id}/</a:t>
            </a:r>
            <a:r>
              <a:rPr lang="en-US" dirty="0" err="1"/>
              <a:t>personal_data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755" y="2743255"/>
            <a:ext cx="4693449" cy="2671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755" y="3779393"/>
            <a:ext cx="6088936" cy="184859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547754" y="3432475"/>
            <a:ext cx="583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/Service/</a:t>
            </a:r>
            <a:r>
              <a:rPr lang="en-US" dirty="0" err="1"/>
              <a:t>User.php</a:t>
            </a:r>
            <a:r>
              <a:rPr lang="en-US" dirty="0"/>
              <a:t> – update()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0914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Implémentation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42408" r="46114" b="42851"/>
          <a:stretch/>
        </p:blipFill>
        <p:spPr>
          <a:xfrm>
            <a:off x="2605053" y="3491063"/>
            <a:ext cx="6615907" cy="1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11315" y="2989385"/>
            <a:ext cx="62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ApiUserController.php</a:t>
            </a:r>
            <a:r>
              <a:rPr lang="en-US" dirty="0"/>
              <a:t> – [GET] /</a:t>
            </a:r>
            <a:r>
              <a:rPr lang="en-US" dirty="0" err="1"/>
              <a:t>api</a:t>
            </a:r>
            <a:r>
              <a:rPr lang="en-US" dirty="0"/>
              <a:t>/users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7584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Implémentation API </a:t>
            </a:r>
            <a:r>
              <a:rPr lang="fr-FR" dirty="0" err="1">
                <a:solidFill>
                  <a:schemeClr val="tx2"/>
                </a:solidFill>
              </a:rPr>
              <a:t>Rest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corrad_f</a:t>
            </a:r>
            <a:r>
              <a:rPr lang="fr-FR" dirty="0">
                <a:solidFill>
                  <a:schemeClr val="tx2"/>
                </a:solidFill>
              </a:rPr>
              <a:t> – 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34660" y="2626076"/>
            <a:ext cx="548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/Entity/</a:t>
            </a:r>
            <a:r>
              <a:rPr lang="en-US" dirty="0" err="1"/>
              <a:t>UserRepository.php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60" y="2995408"/>
            <a:ext cx="10386448" cy="197247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13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</a:t>
            </a:r>
            <a:r>
              <a:rPr lang="fr-FR" dirty="0" err="1">
                <a:solidFill>
                  <a:schemeClr val="tx2"/>
                </a:solidFill>
              </a:rPr>
              <a:t>upload</a:t>
            </a:r>
            <a:r>
              <a:rPr lang="fr-FR" dirty="0">
                <a:solidFill>
                  <a:schemeClr val="tx2"/>
                </a:solidFill>
              </a:rPr>
              <a:t> partition (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36800" b="78259"/>
          <a:stretch/>
        </p:blipFill>
        <p:spPr>
          <a:xfrm>
            <a:off x="2947383" y="3056007"/>
            <a:ext cx="6258163" cy="219691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104886" y="2686675"/>
            <a:ext cx="783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/Controller/</a:t>
            </a:r>
            <a:r>
              <a:rPr lang="en-US" dirty="0" err="1"/>
              <a:t>ApiScoreController.php</a:t>
            </a:r>
            <a:r>
              <a:rPr lang="en-US" dirty="0"/>
              <a:t> – [POST] </a:t>
            </a:r>
            <a:r>
              <a:rPr lang="en-US" dirty="0" err="1"/>
              <a:t>api</a:t>
            </a:r>
            <a:r>
              <a:rPr lang="en-US" dirty="0"/>
              <a:t>/users/{id}/scores/own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43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Site web – Utilisateurs test (</a:t>
            </a:r>
            <a:r>
              <a:rPr lang="fr-FR" dirty="0" err="1">
                <a:solidFill>
                  <a:schemeClr val="tx2"/>
                </a:solidFill>
              </a:rPr>
              <a:t>racaud_j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40713" b="5711"/>
          <a:stretch/>
        </p:blipFill>
        <p:spPr>
          <a:xfrm>
            <a:off x="2881911" y="2941584"/>
            <a:ext cx="6426095" cy="32578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881911" y="2572252"/>
            <a:ext cx="65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</a:t>
            </a:r>
            <a:r>
              <a:rPr lang="en-US" dirty="0" err="1"/>
              <a:t>DataFixtures</a:t>
            </a:r>
            <a:r>
              <a:rPr lang="en-US" dirty="0"/>
              <a:t>/ORM/</a:t>
            </a:r>
            <a:r>
              <a:rPr lang="en-US" dirty="0" err="1"/>
              <a:t>LoadUserData.php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3628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Android – Affichage partition (</a:t>
            </a:r>
            <a:r>
              <a:rPr lang="fr-FR" dirty="0" err="1">
                <a:solidFill>
                  <a:schemeClr val="tx2"/>
                </a:solidFill>
              </a:rPr>
              <a:t>harrau_j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98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Android – Rafraichissement informations (</a:t>
            </a:r>
            <a:r>
              <a:rPr lang="fr-FR" dirty="0" err="1">
                <a:solidFill>
                  <a:schemeClr val="tx2"/>
                </a:solidFill>
              </a:rPr>
              <a:t>harrau_j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72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Android – Gestion utilisateurs (</a:t>
            </a:r>
            <a:r>
              <a:rPr lang="fr-FR" dirty="0" err="1">
                <a:solidFill>
                  <a:schemeClr val="tx2"/>
                </a:solidFill>
              </a:rPr>
              <a:t>harrau_j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Android – Recherche (</a:t>
            </a:r>
            <a:r>
              <a:rPr lang="fr-FR" dirty="0" err="1">
                <a:solidFill>
                  <a:schemeClr val="tx2"/>
                </a:solidFill>
              </a:rPr>
              <a:t>harrau_j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 Gestion requêtes API(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59" y="2122268"/>
            <a:ext cx="7670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73" y="3056881"/>
            <a:ext cx="9527772" cy="36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Architecture globale</a:t>
            </a:r>
            <a:endParaRPr lang="fr-FR" dirty="0"/>
          </a:p>
        </p:txBody>
      </p:sp>
      <p:pic>
        <p:nvPicPr>
          <p:cNvPr id="46" name="Image 4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55" y="1892668"/>
            <a:ext cx="9797444" cy="4822251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5433060" y="3093720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C++/</a:t>
            </a:r>
            <a:r>
              <a:rPr lang="en-US" dirty="0" err="1"/>
              <a:t>Qt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729740" y="5280660"/>
            <a:ext cx="10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3467100" y="528066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Objective-C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5433060" y="5280660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7871460" y="4610100"/>
            <a:ext cx="176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PHP/</a:t>
            </a:r>
            <a:r>
              <a:rPr lang="en-US" dirty="0" err="1"/>
              <a:t>Symfony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90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–Gestion d’erreur(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70150" y="2754025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ApiMethod.m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3123357"/>
            <a:ext cx="72390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99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–connexion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59" y="3175391"/>
            <a:ext cx="7518400" cy="18542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43513" y="2806059"/>
            <a:ext cx="144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LoginView.m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622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 reconnexion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138909" y="2492955"/>
            <a:ext cx="144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LoginView.m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09" y="2862287"/>
            <a:ext cx="79121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5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–Mot de passe perdu(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3960" y="3122191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ForgottentPasswordViewController.m</a:t>
            </a:r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" y="3491523"/>
            <a:ext cx="12128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50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 Mon compte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649" y="2180490"/>
            <a:ext cx="4134620" cy="32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46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–Gestion Photo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1930400"/>
            <a:ext cx="6769744" cy="468085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734481" y="4086162"/>
            <a:ext cx="305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MonCompteViewController.m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091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–Gestion Photo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" b="60846"/>
          <a:stretch/>
        </p:blipFill>
        <p:spPr>
          <a:xfrm>
            <a:off x="2046981" y="3352032"/>
            <a:ext cx="6769744" cy="18375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46981" y="2982700"/>
            <a:ext cx="305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MonCompteViewController.m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548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–Modification Photo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66196" y="2619272"/>
            <a:ext cx="305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MonCompteViewController.m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6" y="2972359"/>
            <a:ext cx="109982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69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Ios – Gestion profil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65245" y="5696021"/>
            <a:ext cx="305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MonCompteViewController.m</a:t>
            </a:r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8" y="3426277"/>
            <a:ext cx="5842000" cy="10795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37" y="2452913"/>
            <a:ext cx="4833080" cy="30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75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– gestion partition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96767" y="2705849"/>
            <a:ext cx="369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MesPartitionsTableViewController.m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459" y="3110806"/>
            <a:ext cx="7239000" cy="6604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8095"/>
            <a:ext cx="12192000" cy="13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Librairies Logiciel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 descr="C:\Users\Jeremy\Documents\Component Diagram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68" y="1915347"/>
            <a:ext cx="9015472" cy="482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42901" y="6469021"/>
            <a:ext cx="1971099" cy="2365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867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– Affichage partition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08" y="3368060"/>
            <a:ext cx="9207500" cy="7493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491208" y="2998728"/>
            <a:ext cx="297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MusicSheetViewController.m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5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>
          <a:xfrm>
            <a:off x="546979" y="241973"/>
            <a:ext cx="11085342" cy="1508760"/>
          </a:xfrm>
        </p:spPr>
        <p:txBody>
          <a:bodyPr/>
          <a:lstStyle/>
          <a:p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 – Recherche Utilisateur(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2829217"/>
            <a:ext cx="9588500" cy="28575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17742" y="2459885"/>
            <a:ext cx="352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usersSearchTableViewController.m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223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>
          <a:xfrm>
            <a:off x="546979" y="241973"/>
            <a:ext cx="11085342" cy="1508760"/>
          </a:xfrm>
        </p:spPr>
        <p:txBody>
          <a:bodyPr/>
          <a:lstStyle/>
          <a:p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 –  Profil utilisateur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14" y="2158362"/>
            <a:ext cx="8314872" cy="404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515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>
          <a:xfrm>
            <a:off x="546979" y="241973"/>
            <a:ext cx="11085342" cy="1508760"/>
          </a:xfrm>
        </p:spPr>
        <p:txBody>
          <a:bodyPr/>
          <a:lstStyle/>
          <a:p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 –  Profil utilisateur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153012" y="2239132"/>
            <a:ext cx="352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usersSearchTableViewController.m</a:t>
            </a: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25" y="2608464"/>
            <a:ext cx="7237186" cy="35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5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>
          <a:xfrm>
            <a:off x="546979" y="241973"/>
            <a:ext cx="11085342" cy="1508760"/>
          </a:xfrm>
        </p:spPr>
        <p:txBody>
          <a:bodyPr/>
          <a:lstStyle/>
          <a:p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 – Gestion mode invité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547185" y="265544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GuestMode.m</a:t>
            </a: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85" y="3024781"/>
            <a:ext cx="3924300" cy="1295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4"/>
          <a:stretch/>
        </p:blipFill>
        <p:spPr>
          <a:xfrm>
            <a:off x="1324560" y="4450646"/>
            <a:ext cx="8978900" cy="7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6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>
          <a:xfrm>
            <a:off x="546979" y="241973"/>
            <a:ext cx="11085342" cy="1508760"/>
          </a:xfrm>
        </p:spPr>
        <p:txBody>
          <a:bodyPr/>
          <a:lstStyle/>
          <a:p>
            <a:r>
              <a:rPr lang="fr-FR" dirty="0" err="1">
                <a:solidFill>
                  <a:schemeClr val="tx2"/>
                </a:solidFill>
              </a:rPr>
              <a:t>ios</a:t>
            </a:r>
            <a:r>
              <a:rPr lang="fr-FR" dirty="0">
                <a:solidFill>
                  <a:schemeClr val="tx2"/>
                </a:solidFill>
              </a:rPr>
              <a:t> – Menu (</a:t>
            </a:r>
            <a:r>
              <a:rPr lang="fr-FR" dirty="0" err="1">
                <a:solidFill>
                  <a:schemeClr val="tx2"/>
                </a:solidFill>
              </a:rPr>
              <a:t>simon_o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431192" y="2780782"/>
            <a:ext cx="290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NavigationViewController.m</a:t>
            </a:r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92" y="3150114"/>
            <a:ext cx="9791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3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Windows – Affichage partition (</a:t>
            </a:r>
            <a:r>
              <a:rPr lang="fr-FR" dirty="0" err="1">
                <a:solidFill>
                  <a:schemeClr val="tx2"/>
                </a:solidFill>
              </a:rPr>
              <a:t>Daguen_s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63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Windows – Rafraichissement informations (</a:t>
            </a:r>
            <a:r>
              <a:rPr lang="fr-FR" dirty="0" err="1">
                <a:solidFill>
                  <a:schemeClr val="tx2"/>
                </a:solidFill>
              </a:rPr>
              <a:t>Daguen_s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32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Windows – Gestion utilisateurs (</a:t>
            </a:r>
            <a:r>
              <a:rPr lang="fr-FR" dirty="0" err="1">
                <a:solidFill>
                  <a:schemeClr val="tx2"/>
                </a:solidFill>
              </a:rPr>
              <a:t>Daguen_s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06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Windows – Recherche (</a:t>
            </a:r>
            <a:r>
              <a:rPr lang="fr-FR" dirty="0" err="1">
                <a:solidFill>
                  <a:schemeClr val="tx2"/>
                </a:solidFill>
              </a:rPr>
              <a:t>daguen_s</a:t>
            </a:r>
            <a:r>
              <a:rPr lang="fr-FR" dirty="0">
                <a:solidFill>
                  <a:schemeClr val="tx2"/>
                </a:solidFill>
              </a:rPr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0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Librairies Logiciel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506112" y="3487449"/>
            <a:ext cx="11177694" cy="1463040"/>
            <a:chOff x="725544" y="3487449"/>
            <a:chExt cx="11177694" cy="1463040"/>
          </a:xfrm>
        </p:grpSpPr>
        <p:pic>
          <p:nvPicPr>
            <p:cNvPr id="4" name="Image 3" descr="C:\Users\Jeremy\Documents\Component Diagram2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144"/>
            <a:stretch/>
          </p:blipFill>
          <p:spPr bwMode="auto">
            <a:xfrm>
              <a:off x="725544" y="3487449"/>
              <a:ext cx="11177694" cy="1463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9908799" y="4648200"/>
              <a:ext cx="1994439" cy="2719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2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Tests, </a:t>
            </a:r>
            <a:r>
              <a:rPr lang="en-US" dirty="0" err="1"/>
              <a:t>gestion</a:t>
            </a:r>
            <a:r>
              <a:rPr lang="en-US" dirty="0"/>
              <a:t> des sources, </a:t>
            </a:r>
            <a:r>
              <a:rPr lang="en-US" dirty="0" err="1"/>
              <a:t>stratégie</a:t>
            </a:r>
            <a:r>
              <a:rPr lang="en-US" dirty="0"/>
              <a:t> de release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9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Gestion des 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SVN</a:t>
            </a:r>
          </a:p>
          <a:p>
            <a:pPr lvl="1"/>
            <a:r>
              <a:rPr lang="en-US" dirty="0"/>
              <a:t>Site web</a:t>
            </a:r>
          </a:p>
          <a:p>
            <a:pPr lvl="1"/>
            <a:r>
              <a:rPr lang="en-US" dirty="0"/>
              <a:t>Applications mobiles</a:t>
            </a:r>
          </a:p>
          <a:p>
            <a:pPr lvl="1"/>
            <a:r>
              <a:rPr lang="en-US" dirty="0" err="1"/>
              <a:t>Logiciel</a:t>
            </a:r>
            <a:r>
              <a:rPr lang="en-US" dirty="0"/>
              <a:t> (debut – milieu </a:t>
            </a:r>
            <a:r>
              <a:rPr lang="en-US" dirty="0" err="1"/>
              <a:t>projet</a:t>
            </a:r>
            <a:r>
              <a:rPr lang="en-US" dirty="0"/>
              <a:t>)</a:t>
            </a:r>
          </a:p>
          <a:p>
            <a:r>
              <a:rPr lang="en-US" dirty="0" err="1"/>
              <a:t>Git</a:t>
            </a:r>
            <a:r>
              <a:rPr lang="en-US" dirty="0"/>
              <a:t> (</a:t>
            </a:r>
            <a:r>
              <a:rPr lang="en-US" dirty="0" err="1"/>
              <a:t>Gitlab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Logiciel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0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Tests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Unitaire</a:t>
            </a:r>
            <a:endParaRPr lang="en-US" dirty="0"/>
          </a:p>
          <a:p>
            <a:pPr lvl="1"/>
            <a:r>
              <a:rPr lang="en-US" dirty="0"/>
              <a:t>API Rest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pPr lvl="1"/>
            <a:r>
              <a:rPr lang="en-US" dirty="0"/>
              <a:t>Windows Phone ?</a:t>
            </a:r>
          </a:p>
          <a:p>
            <a:r>
              <a:rPr lang="en-US" dirty="0"/>
              <a:t>UI</a:t>
            </a:r>
          </a:p>
          <a:p>
            <a:pPr lvl="1"/>
            <a:r>
              <a:rPr lang="en-US" dirty="0"/>
              <a:t>Android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24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Tests Site Web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68081"/>
          <a:stretch/>
        </p:blipFill>
        <p:spPr>
          <a:xfrm>
            <a:off x="1762285" y="3046598"/>
            <a:ext cx="8665347" cy="24485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62285" y="2677266"/>
            <a:ext cx="634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AppBundle</a:t>
            </a:r>
            <a:r>
              <a:rPr lang="en-US" dirty="0"/>
              <a:t>/Tests/Controller/</a:t>
            </a:r>
            <a:r>
              <a:rPr lang="en-US" dirty="0" err="1"/>
              <a:t>ApiUserControllerTest.php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6768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Tests Site Web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66298" b="20957"/>
          <a:stretch/>
        </p:blipFill>
        <p:spPr>
          <a:xfrm>
            <a:off x="1598452" y="2576147"/>
            <a:ext cx="8997660" cy="6945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79763"/>
          <a:stretch/>
        </p:blipFill>
        <p:spPr>
          <a:xfrm>
            <a:off x="2688698" y="3472331"/>
            <a:ext cx="6549808" cy="11673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t="79918" b="-155"/>
          <a:stretch/>
        </p:blipFill>
        <p:spPr>
          <a:xfrm>
            <a:off x="2688698" y="4639689"/>
            <a:ext cx="6549808" cy="116735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98452" y="2250831"/>
            <a:ext cx="636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Résultats</a:t>
            </a:r>
            <a:r>
              <a:rPr lang="en-US" dirty="0"/>
              <a:t> des tests </a:t>
            </a:r>
            <a:r>
              <a:rPr lang="en-US" dirty="0" err="1"/>
              <a:t>unitaires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58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Stratégie de Release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Logiciel</a:t>
            </a:r>
            <a:r>
              <a:rPr lang="en-US" dirty="0"/>
              <a:t> v3.1</a:t>
            </a:r>
          </a:p>
          <a:p>
            <a:r>
              <a:rPr lang="en-US" dirty="0"/>
              <a:t>iOS sur </a:t>
            </a:r>
            <a:r>
              <a:rPr lang="en-US" dirty="0" err="1"/>
              <a:t>AppStore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87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 </a:t>
            </a:r>
            <a:r>
              <a:rPr lang="en-US" dirty="0" err="1"/>
              <a:t>d’Améliorations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73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Axes d’Améliorations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Plus de test</a:t>
            </a:r>
          </a:p>
          <a:p>
            <a:pPr lvl="1"/>
            <a:r>
              <a:rPr lang="en-US" dirty="0"/>
              <a:t>TDD ? BDD ?</a:t>
            </a:r>
          </a:p>
          <a:p>
            <a:r>
              <a:rPr lang="en-US" dirty="0"/>
              <a:t>Plus de </a:t>
            </a:r>
            <a:r>
              <a:rPr lang="en-US" dirty="0" err="1"/>
              <a:t>commentaires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9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38" y="6102838"/>
            <a:ext cx="755162" cy="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Architecture Site Web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91" y="2481582"/>
            <a:ext cx="7052736" cy="33870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Architecture Android</a:t>
            </a:r>
            <a:endParaRPr lang="fr-FR" dirty="0"/>
          </a:p>
        </p:txBody>
      </p:sp>
      <p:pic>
        <p:nvPicPr>
          <p:cNvPr id="4" name="Image 3" descr="D:\EIP\UML\(private) androi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79" y="1928812"/>
            <a:ext cx="9126220" cy="46701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913341" y="6369050"/>
            <a:ext cx="2024534" cy="161925"/>
          </a:xfrm>
          <a:prstGeom prst="rect">
            <a:avLst/>
          </a:prstGeom>
          <a:solidFill>
            <a:srgbClr val="7AC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17" y="6061817"/>
            <a:ext cx="796183" cy="7961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9463"/>
            <a:ext cx="1043206" cy="5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56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usicSheetWriterTheme">
  <a:themeElements>
    <a:clrScheme name="Personnalisé 1">
      <a:dk1>
        <a:srgbClr val="000000"/>
      </a:dk1>
      <a:lt1>
        <a:srgbClr val="FFFFFF"/>
      </a:lt1>
      <a:dk2>
        <a:srgbClr val="3F51B5"/>
      </a:dk2>
      <a:lt2>
        <a:srgbClr val="4CAF50"/>
      </a:lt2>
      <a:accent1>
        <a:srgbClr val="303F9F"/>
      </a:accent1>
      <a:accent2>
        <a:srgbClr val="3F51B5"/>
      </a:accent2>
      <a:accent3>
        <a:srgbClr val="C5CAE9"/>
      </a:accent3>
      <a:accent4>
        <a:srgbClr val="000000"/>
      </a:accent4>
      <a:accent5>
        <a:srgbClr val="000000"/>
      </a:accent5>
      <a:accent6>
        <a:srgbClr val="000000"/>
      </a:accent6>
      <a:hlink>
        <a:srgbClr val="4CAF50"/>
      </a:hlink>
      <a:folHlink>
        <a:srgbClr val="92D050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SheetWriterTheme" id="{B030F093-6DFB-4131-A8BD-8A2B16A33EB3}" vid="{40454DEC-FB68-444F-B16F-AB0D744631E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3075</TotalTime>
  <Words>1126</Words>
  <Application>Microsoft Office PowerPoint</Application>
  <PresentationFormat>Grand écran</PresentationFormat>
  <Paragraphs>250</Paragraphs>
  <Slides>78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3" baseType="lpstr">
      <vt:lpstr>Calibri</vt:lpstr>
      <vt:lpstr>Cinzel</vt:lpstr>
      <vt:lpstr>Corbel</vt:lpstr>
      <vt:lpstr>Wingdings</vt:lpstr>
      <vt:lpstr>MusicSheetWriterTheme</vt:lpstr>
      <vt:lpstr>Music Sheet Writer</vt:lpstr>
      <vt:lpstr>Déroulé</vt:lpstr>
      <vt:lpstr>Contexte du projet</vt:lpstr>
      <vt:lpstr>Architecture</vt:lpstr>
      <vt:lpstr>Architecture globale</vt:lpstr>
      <vt:lpstr>Librairies Logiciel</vt:lpstr>
      <vt:lpstr>Librairies Logiciel</vt:lpstr>
      <vt:lpstr>Architecture Site Web</vt:lpstr>
      <vt:lpstr>Architecture Android</vt:lpstr>
      <vt:lpstr>Architecture iOs</vt:lpstr>
      <vt:lpstr>Architecture Windows Mobile</vt:lpstr>
      <vt:lpstr>Technologies utilisées</vt:lpstr>
      <vt:lpstr>Implementation</vt:lpstr>
      <vt:lpstr>Logiciel – Structure (Harrau_j)</vt:lpstr>
      <vt:lpstr>Logiciel – Sauvegarder un projet (Blonde_j)</vt:lpstr>
      <vt:lpstr>Logiciel – Modifier partition (Blonde_j)</vt:lpstr>
      <vt:lpstr>Logiciel – Déplacer curseur d’édition (Blonde_j)</vt:lpstr>
      <vt:lpstr>Logiciel – Metronome (Blonde_j)</vt:lpstr>
      <vt:lpstr>Logiciel – Lecteur de partition (corrad_f)</vt:lpstr>
      <vt:lpstr>Logiciel – Analyse MIDI Algorithme (daguen_s – racaud_j)</vt:lpstr>
      <vt:lpstr>Logiciel – Analyse MIDI Algorithme (daguen_s – racaud_j)</vt:lpstr>
      <vt:lpstr>Logiciel – Analyse Audio Algorithme (Harrau_j)</vt:lpstr>
      <vt:lpstr>Logiciel – Analyse Audio Algorithme (Harrau_j)</vt:lpstr>
      <vt:lpstr>Logiciel – Analyse Audio Algorithme (Harrau_j)</vt:lpstr>
      <vt:lpstr>Logiciel – Analyse Audio Algorithme (Harrau_j)</vt:lpstr>
      <vt:lpstr>Logiciel – Processus d’exécution (corrad_f)</vt:lpstr>
      <vt:lpstr>Site Web (racaud_j – corrad_f)</vt:lpstr>
      <vt:lpstr>Modèle API et Site web</vt:lpstr>
      <vt:lpstr>Site Web (racaud_j – corrad_f)</vt:lpstr>
      <vt:lpstr>Site web – Site vitrine (Racaud_j)</vt:lpstr>
      <vt:lpstr>Site web – Site Communautaire (Racaud_j)</vt:lpstr>
      <vt:lpstr>Site web – Site Communautaire (Racaud_j)</vt:lpstr>
      <vt:lpstr>Site Web – API Rest  (corrad_f – Racaud_j)</vt:lpstr>
      <vt:lpstr>Site web – Implémentation API Rest (corrad_f – racaud_j)</vt:lpstr>
      <vt:lpstr>Site web – Implémentation API Rest (corrad_f – racaud_j)</vt:lpstr>
      <vt:lpstr>Site web – Implémentation API Rest (corrad_f – racaud_j)</vt:lpstr>
      <vt:lpstr>Site web – Implémentation API Rest (corrad_f – racaud_j)</vt:lpstr>
      <vt:lpstr>Site web – Implémentation API Rest (corrad_f – racaud_j)</vt:lpstr>
      <vt:lpstr>Site web – Implémentation API Rest (corrad_f – racaud_j)</vt:lpstr>
      <vt:lpstr>Site web – Implémentation API Rest (corrad_f – racaud_j)</vt:lpstr>
      <vt:lpstr>Site web – Implémentation API Rest (corrad_f – racaud_j)</vt:lpstr>
      <vt:lpstr>Site web – Implémentation API Rest (corrad_f – racaud_j)</vt:lpstr>
      <vt:lpstr>Site web – upload partition (racaud_j)</vt:lpstr>
      <vt:lpstr>Site web – Utilisateurs test (racaud_j)</vt:lpstr>
      <vt:lpstr>Android – Affichage partition (harrau_j)</vt:lpstr>
      <vt:lpstr>Android – Rafraichissement informations (harrau_j)</vt:lpstr>
      <vt:lpstr>Android – Gestion utilisateurs (harrau_j)</vt:lpstr>
      <vt:lpstr>Android – Recherche (harrau_j)</vt:lpstr>
      <vt:lpstr>IOS – Gestion requêtes API(simon_o)</vt:lpstr>
      <vt:lpstr>Ios –Gestion d’erreur(simon_o)</vt:lpstr>
      <vt:lpstr>Ios –connexion (simon_o)</vt:lpstr>
      <vt:lpstr>Ios – reconnexion (simon_o)</vt:lpstr>
      <vt:lpstr>Ios –Mot de passe perdu(simon_o)</vt:lpstr>
      <vt:lpstr>Ios – Mon compte (simon_o)</vt:lpstr>
      <vt:lpstr>Ios –Gestion Photo (simon_o)</vt:lpstr>
      <vt:lpstr>Ios –Gestion Photo (simon_o)</vt:lpstr>
      <vt:lpstr>Ios –Modification Photo (simon_o)</vt:lpstr>
      <vt:lpstr>Ios – Gestion profil (simon_o)</vt:lpstr>
      <vt:lpstr>iOs– gestion partition (Simon_o)</vt:lpstr>
      <vt:lpstr>iOs– Affichage partition (Simon_o)</vt:lpstr>
      <vt:lpstr>ios – Recherche Utilisateur(simon_o)</vt:lpstr>
      <vt:lpstr>ios –  Profil utilisateur (simon_o)</vt:lpstr>
      <vt:lpstr>ios –  Profil utilisateur (simon_o)</vt:lpstr>
      <vt:lpstr>ios – Gestion mode invité (simon_o)</vt:lpstr>
      <vt:lpstr>ios – Menu (simon_o)</vt:lpstr>
      <vt:lpstr>Windows – Affichage partition (Daguen_s)</vt:lpstr>
      <vt:lpstr>Windows – Rafraichissement informations (Daguen_s)</vt:lpstr>
      <vt:lpstr>Windows – Gestion utilisateurs (Daguen_s)</vt:lpstr>
      <vt:lpstr>Windows – Recherche (daguen_s)</vt:lpstr>
      <vt:lpstr>Gestion du projet</vt:lpstr>
      <vt:lpstr>Gestion des sources</vt:lpstr>
      <vt:lpstr>Tests</vt:lpstr>
      <vt:lpstr>Tests Site Web</vt:lpstr>
      <vt:lpstr>Tests Site Web</vt:lpstr>
      <vt:lpstr>Stratégie de Release</vt:lpstr>
      <vt:lpstr>Axes d’Améliorations</vt:lpstr>
      <vt:lpstr>Axes d’Améliorations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Sheet Writer</dc:title>
  <dc:creator>Jonathan Racaud</dc:creator>
  <cp:lastModifiedBy>corrad_f</cp:lastModifiedBy>
  <cp:revision>347</cp:revision>
  <dcterms:created xsi:type="dcterms:W3CDTF">2016-05-17T15:50:10Z</dcterms:created>
  <dcterms:modified xsi:type="dcterms:W3CDTF">2017-01-18T20:43:10Z</dcterms:modified>
</cp:coreProperties>
</file>